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147" d="100"/>
          <a:sy n="147" d="100"/>
        </p:scale>
        <p:origin x="226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D972A-E8C9-4675-850D-2F8A0BA1A4AA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C2FD7-49E9-4E28-A6B2-113995074E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500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DC2FD7-49E9-4E28-A6B2-113995074E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034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DF00F-8FCA-BE94-D886-3D1222808C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2D9042-42E0-1CA7-6AA2-931B1C0221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397D60-8862-79CF-EE21-4591258D5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8DC82-1E3E-15EA-A353-694F669A4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DEDB88-2225-D758-1257-EA2F35A7FB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6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45002C-4424-CDD4-1469-B3E039CB7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D8DB5-03A3-D7B5-8817-B38DBBDD5D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03B0FA-E751-63C2-DACB-32F847EFF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7ED649-7560-E9B8-452B-6CE4870C6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6A45B-6D3F-5952-08B3-B2D952992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298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BCB648-FE52-A552-7B9E-349D4581F4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27F4A-36DD-6163-E75A-CA9F924D59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70E2E7-90E1-8220-BBA7-F9C0A8F69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E664AE-ACA7-6BD7-765C-33F89FF4C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A0F16E-5035-95CE-03F7-F67AE6CF9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94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4EA18D-C821-C221-1DB7-07772E58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1D541C-A735-074A-526D-7994499E8D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394A3E-5BE1-16C5-6F6A-9C00DD236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BE88F8-F274-E29A-32A7-DE45CC29E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34854-9491-226A-130B-65B488946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8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AF851-9CC4-B377-527B-8B5BF130A0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367A6B-7A61-5326-CCC9-AFD309642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3F45D-2339-5315-2D6C-84A54B0D4D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E6FD4D-B798-9C3A-ACD6-61A995780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B6105C-0060-3232-C66B-52C7404DC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132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C9178-0A23-1DE3-422D-10ACA71C7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3C984-E910-FC6B-634F-8FBCFC96F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56DCAB-CCAB-AE68-79BE-D280CED03A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693009-76A8-2E5F-4D14-9927185289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471A30-C170-97FC-B5FA-FC3FD7E0C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AFBC8-7317-4F05-B3A3-A7B22C87E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0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82726-0C14-1816-0A58-1CCC2AADD7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B2361-E01E-DFBC-2D6E-E5D484A61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9C47AC5-F0CB-6B1B-602E-2D7D70A3ED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7143501-F58E-4FEE-D76C-1749ADF03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14C256-57BA-F34A-6B65-FA513F95C6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DE40877-366F-988D-9D80-7E81EA44A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2410AEA-574C-8391-543C-434357B3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705006-FE4B-316E-0715-8F858586A4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793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5FA19-7F14-7A7F-D1F6-1F92015E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139F84-C48A-E484-36E9-57EB830A61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56AC835-FEA5-1390-B64A-CF1ADAB8E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FB93FEB-1BF7-8EE1-EA52-726339CD0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641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8C0B390-EEB9-A6F7-F77C-1ADBB33D6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628D847-0CE3-A294-0C55-717C34AE72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F88F66-864B-5B5B-C58B-A5D59B8170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020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9698E-9ABF-A1A0-57F3-339485B8E4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BDB7BA-FA70-D485-1C08-11DF1FE51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970CF2-45C4-42F9-2D71-D1FF9D76E5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D6F85A-E9B4-3F30-666A-8CF43C269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A94BC-588D-EDBD-CCC6-1C4489F45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91A66-7157-3266-0262-2090E1AFD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91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252EEE-6CFD-0B13-2336-CDC2F68A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8C9029-FF73-04A7-BA91-F12B64CC8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5F9A5C-EAFF-7517-2DC2-A27E93C973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57C757-4652-EA99-776C-D1140AE22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1FF377-A2A5-50FC-DE3A-F0AD5BF37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7202AF-EB73-4101-50C6-87F73482E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94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97E589E-64EE-64ED-CD19-BEC353122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19541E-99C8-3472-25B5-3B46F73AB5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A83D32-3B85-D1F3-8145-C3E81E0038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973BD2-BD2A-42C1-A151-D5B86B855C3C}" type="datetimeFigureOut">
              <a:rPr lang="en-US" smtClean="0"/>
              <a:t>7/25/2024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5238A-233D-9851-8C4B-B80DE8BDD5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E0541-BF42-59C1-6E95-282B7CFA64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6CE62-65B6-4FEB-953E-0FBAF2658F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309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85AE755-A438-B219-D818-3FB78980F5BA}"/>
              </a:ext>
            </a:extLst>
          </p:cNvPr>
          <p:cNvSpPr txBox="1"/>
          <p:nvPr/>
        </p:nvSpPr>
        <p:spPr>
          <a:xfrm>
            <a:off x="622961" y="771291"/>
            <a:ext cx="5294397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Condo Building </a:t>
            </a:r>
          </a:p>
          <a:p>
            <a:r>
              <a:rPr lang="en-US" dirty="0"/>
              <a:t>7 buildings</a:t>
            </a:r>
          </a:p>
          <a:p>
            <a:r>
              <a:rPr lang="en-US" dirty="0"/>
              <a:t>1 main meter 33kV 3 phase TOU</a:t>
            </a:r>
          </a:p>
          <a:p>
            <a:r>
              <a:rPr lang="en-US" dirty="0"/>
              <a:t>280 condos/ single phase PEA meters</a:t>
            </a:r>
          </a:p>
          <a:p>
            <a:r>
              <a:rPr lang="en-US" dirty="0"/>
              <a:t>Each building has 33kV/ 380V </a:t>
            </a:r>
            <a:r>
              <a:rPr lang="en-US" dirty="0" err="1"/>
              <a:t>xformer</a:t>
            </a:r>
            <a:endParaRPr lang="en-US" dirty="0"/>
          </a:p>
          <a:p>
            <a:r>
              <a:rPr lang="en-US" dirty="0"/>
              <a:t>Then 380V to 6 breaker to 4 x floors of </a:t>
            </a:r>
          </a:p>
          <a:p>
            <a:r>
              <a:rPr lang="en-US" dirty="0"/>
              <a:t>residential units, 1 to lift, 1 to common building</a:t>
            </a:r>
          </a:p>
          <a:p>
            <a:r>
              <a:rPr lang="en-US" dirty="0"/>
              <a:t>(same layout in each of 7 buildings)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EBF2BA-B549-D55B-547F-0FEDB9231C0E}"/>
              </a:ext>
            </a:extLst>
          </p:cNvPr>
          <p:cNvSpPr txBox="1"/>
          <p:nvPr/>
        </p:nvSpPr>
        <p:spPr>
          <a:xfrm>
            <a:off x="6274641" y="771291"/>
            <a:ext cx="5294398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Billing for all 7 buildings by 33kV TOU meter</a:t>
            </a:r>
          </a:p>
          <a:p>
            <a:endParaRPr lang="en-US" dirty="0"/>
          </a:p>
          <a:p>
            <a:r>
              <a:rPr lang="en-US" dirty="0"/>
              <a:t>280 condos receive normal residential bill monthly</a:t>
            </a:r>
          </a:p>
          <a:p>
            <a:r>
              <a:rPr lang="en-US" dirty="0"/>
              <a:t>from 280 normal meter read by PEA (not TOU)</a:t>
            </a:r>
          </a:p>
          <a:p>
            <a:endParaRPr lang="en-US" dirty="0"/>
          </a:p>
          <a:p>
            <a:r>
              <a:rPr lang="en-US" dirty="0"/>
              <a:t>Common area bill ₿ is calculated………..</a:t>
            </a:r>
          </a:p>
          <a:p>
            <a:endParaRPr lang="en-US" dirty="0"/>
          </a:p>
          <a:p>
            <a:r>
              <a:rPr lang="en-US" dirty="0"/>
              <a:t>Main TOU meter ₿ less  </a:t>
            </a:r>
            <a:r>
              <a:rPr lang="el-GR" dirty="0"/>
              <a:t>Σ</a:t>
            </a:r>
            <a:r>
              <a:rPr lang="en-US" dirty="0"/>
              <a:t> all (280) residential meters ₿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3756B1-B044-0A94-8119-FABBF02694BE}"/>
              </a:ext>
            </a:extLst>
          </p:cNvPr>
          <p:cNvSpPr txBox="1"/>
          <p:nvPr/>
        </p:nvSpPr>
        <p:spPr>
          <a:xfrm>
            <a:off x="6268547" y="3262008"/>
            <a:ext cx="5599738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Goal ….</a:t>
            </a:r>
          </a:p>
          <a:p>
            <a:endParaRPr lang="en-US" dirty="0"/>
          </a:p>
          <a:p>
            <a:r>
              <a:rPr lang="en-US" dirty="0"/>
              <a:t>A solar power system to significantly reduce the common </a:t>
            </a:r>
          </a:p>
          <a:p>
            <a:r>
              <a:rPr lang="en-US" dirty="0"/>
              <a:t>area bill (currently average 100,000 ₿ high 120K, low 80K)</a:t>
            </a:r>
          </a:p>
          <a:p>
            <a:r>
              <a:rPr lang="en-US" dirty="0"/>
              <a:t>Average 730 kWh/ day, 30 kW .</a:t>
            </a:r>
          </a:p>
          <a:p>
            <a:endParaRPr lang="en-US" dirty="0"/>
          </a:p>
          <a:p>
            <a:r>
              <a:rPr lang="en-US" dirty="0"/>
              <a:t>Sum of all condo units 4666kWh /day 194kW.</a:t>
            </a:r>
          </a:p>
          <a:p>
            <a:endParaRPr lang="en-US" dirty="0"/>
          </a:p>
          <a:p>
            <a:r>
              <a:rPr lang="en-US" dirty="0"/>
              <a:t>Condos 86%, common 14% of total </a:t>
            </a:r>
          </a:p>
          <a:p>
            <a:endParaRPr lang="en-US" dirty="0"/>
          </a:p>
          <a:p>
            <a:r>
              <a:rPr lang="en-US" dirty="0"/>
              <a:t>Main meter 5x common bill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097D4FC-BA1D-2BFC-B8BF-00E018648271}"/>
              </a:ext>
            </a:extLst>
          </p:cNvPr>
          <p:cNvSpPr/>
          <p:nvPr/>
        </p:nvSpPr>
        <p:spPr>
          <a:xfrm>
            <a:off x="629055" y="3262008"/>
            <a:ext cx="5294396" cy="3109609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9E6AF95-34E2-F3AE-E735-1F2E2591E52A}"/>
              </a:ext>
            </a:extLst>
          </p:cNvPr>
          <p:cNvCxnSpPr>
            <a:cxnSpLocks/>
            <a:endCxn id="14" idx="3"/>
          </p:cNvCxnSpPr>
          <p:nvPr/>
        </p:nvCxnSpPr>
        <p:spPr>
          <a:xfrm flipH="1">
            <a:off x="1453937" y="3336265"/>
            <a:ext cx="1" cy="43449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661FB53-FAF9-D7E6-0047-80063007FCAA}"/>
              </a:ext>
            </a:extLst>
          </p:cNvPr>
          <p:cNvSpPr txBox="1"/>
          <p:nvPr/>
        </p:nvSpPr>
        <p:spPr>
          <a:xfrm>
            <a:off x="729636" y="3327774"/>
            <a:ext cx="55175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33kV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79890F1-5D0D-9134-6065-3C850589E3F3}"/>
              </a:ext>
            </a:extLst>
          </p:cNvPr>
          <p:cNvSpPr txBox="1"/>
          <p:nvPr/>
        </p:nvSpPr>
        <p:spPr>
          <a:xfrm>
            <a:off x="1707867" y="3331720"/>
            <a:ext cx="546047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PEA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1A197B33-6C34-D81B-7B1B-85D83971CE46}"/>
              </a:ext>
            </a:extLst>
          </p:cNvPr>
          <p:cNvSpPr/>
          <p:nvPr/>
        </p:nvSpPr>
        <p:spPr>
          <a:xfrm rot="10800000">
            <a:off x="1263776" y="3770764"/>
            <a:ext cx="380323" cy="364787"/>
          </a:xfrm>
          <a:prstGeom prst="triangle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31D536E-9A8A-9686-9938-FFD0B84306A8}"/>
              </a:ext>
            </a:extLst>
          </p:cNvPr>
          <p:cNvSpPr txBox="1"/>
          <p:nvPr/>
        </p:nvSpPr>
        <p:spPr>
          <a:xfrm>
            <a:off x="642190" y="3700002"/>
            <a:ext cx="63919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TOU main meter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17A36D-3B29-1408-60D3-ACC759425851}"/>
              </a:ext>
            </a:extLst>
          </p:cNvPr>
          <p:cNvCxnSpPr>
            <a:cxnSpLocks/>
            <a:stCxn id="14" idx="0"/>
          </p:cNvCxnSpPr>
          <p:nvPr/>
        </p:nvCxnSpPr>
        <p:spPr>
          <a:xfrm>
            <a:off x="1453937" y="4135551"/>
            <a:ext cx="31789" cy="210651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BD52889-8341-2C8D-2412-14E85B8B5AA7}"/>
              </a:ext>
            </a:extLst>
          </p:cNvPr>
          <p:cNvSpPr txBox="1"/>
          <p:nvPr/>
        </p:nvSpPr>
        <p:spPr>
          <a:xfrm>
            <a:off x="666234" y="4585741"/>
            <a:ext cx="55175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33kV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4B8E330-7C86-6188-633C-628FE4B51B40}"/>
              </a:ext>
            </a:extLst>
          </p:cNvPr>
          <p:cNvCxnSpPr>
            <a:cxnSpLocks/>
          </p:cNvCxnSpPr>
          <p:nvPr/>
        </p:nvCxnSpPr>
        <p:spPr>
          <a:xfrm>
            <a:off x="1463153" y="4586143"/>
            <a:ext cx="66084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9DBCF94-98BD-871F-2F5C-CEA29979F9AF}"/>
              </a:ext>
            </a:extLst>
          </p:cNvPr>
          <p:cNvCxnSpPr>
            <a:cxnSpLocks/>
          </p:cNvCxnSpPr>
          <p:nvPr/>
        </p:nvCxnSpPr>
        <p:spPr>
          <a:xfrm>
            <a:off x="1469831" y="5188810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B9EB2572-B0B3-B6C1-B427-B19902FA12C8}"/>
              </a:ext>
            </a:extLst>
          </p:cNvPr>
          <p:cNvCxnSpPr>
            <a:cxnSpLocks/>
          </p:cNvCxnSpPr>
          <p:nvPr/>
        </p:nvCxnSpPr>
        <p:spPr>
          <a:xfrm>
            <a:off x="1485725" y="5389525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204974B-ACC8-4415-4869-6F382FF92C05}"/>
              </a:ext>
            </a:extLst>
          </p:cNvPr>
          <p:cNvCxnSpPr>
            <a:cxnSpLocks/>
          </p:cNvCxnSpPr>
          <p:nvPr/>
        </p:nvCxnSpPr>
        <p:spPr>
          <a:xfrm>
            <a:off x="1485725" y="5590564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4BA5D83-4CCC-9FE0-353F-236E4045BCB3}"/>
              </a:ext>
            </a:extLst>
          </p:cNvPr>
          <p:cNvCxnSpPr>
            <a:cxnSpLocks/>
          </p:cNvCxnSpPr>
          <p:nvPr/>
        </p:nvCxnSpPr>
        <p:spPr>
          <a:xfrm>
            <a:off x="1485725" y="5811058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A258F3-A6F1-AE50-2378-C60231F93C1A}"/>
              </a:ext>
            </a:extLst>
          </p:cNvPr>
          <p:cNvCxnSpPr>
            <a:cxnSpLocks/>
          </p:cNvCxnSpPr>
          <p:nvPr/>
        </p:nvCxnSpPr>
        <p:spPr>
          <a:xfrm>
            <a:off x="1485725" y="6015339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304E53B3-ACC7-0E3C-11C3-7024F79CB6FD}"/>
              </a:ext>
            </a:extLst>
          </p:cNvPr>
          <p:cNvSpPr txBox="1"/>
          <p:nvPr/>
        </p:nvSpPr>
        <p:spPr>
          <a:xfrm>
            <a:off x="1480538" y="4324196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D9FDCE8B-3B36-D2AE-B223-24FCA9482580}"/>
              </a:ext>
            </a:extLst>
          </p:cNvPr>
          <p:cNvSpPr txBox="1"/>
          <p:nvPr/>
        </p:nvSpPr>
        <p:spPr>
          <a:xfrm>
            <a:off x="1485724" y="4939887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B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6389F76-8B97-8A00-85F8-F7380DCC5D81}"/>
              </a:ext>
            </a:extLst>
          </p:cNvPr>
          <p:cNvSpPr txBox="1"/>
          <p:nvPr/>
        </p:nvSpPr>
        <p:spPr>
          <a:xfrm>
            <a:off x="1491889" y="5163407"/>
            <a:ext cx="2744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C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A5EDD86-D601-2CB4-A589-67D3E417158F}"/>
              </a:ext>
            </a:extLst>
          </p:cNvPr>
          <p:cNvSpPr txBox="1"/>
          <p:nvPr/>
        </p:nvSpPr>
        <p:spPr>
          <a:xfrm>
            <a:off x="1498052" y="5344918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D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0C8599FF-64A6-9CB0-E88B-63619F346416}"/>
              </a:ext>
            </a:extLst>
          </p:cNvPr>
          <p:cNvSpPr txBox="1"/>
          <p:nvPr/>
        </p:nvSpPr>
        <p:spPr>
          <a:xfrm>
            <a:off x="1502542" y="5571967"/>
            <a:ext cx="2600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D65C9C-6D12-7303-53AA-64EFD9C4BE1E}"/>
              </a:ext>
            </a:extLst>
          </p:cNvPr>
          <p:cNvSpPr txBox="1"/>
          <p:nvPr/>
        </p:nvSpPr>
        <p:spPr>
          <a:xfrm>
            <a:off x="1502004" y="5787271"/>
            <a:ext cx="2551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F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E67B6E3-768A-2763-A69B-D74D65A6F083}"/>
              </a:ext>
            </a:extLst>
          </p:cNvPr>
          <p:cNvCxnSpPr>
            <a:cxnSpLocks/>
          </p:cNvCxnSpPr>
          <p:nvPr/>
        </p:nvCxnSpPr>
        <p:spPr>
          <a:xfrm>
            <a:off x="1471132" y="6242069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A4D7FFB5-3784-F493-A541-B953E974C627}"/>
              </a:ext>
            </a:extLst>
          </p:cNvPr>
          <p:cNvSpPr txBox="1"/>
          <p:nvPr/>
        </p:nvSpPr>
        <p:spPr>
          <a:xfrm>
            <a:off x="1511125" y="6012162"/>
            <a:ext cx="2824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G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868E287-8651-1F2A-4B26-5C28BC5985CB}"/>
              </a:ext>
            </a:extLst>
          </p:cNvPr>
          <p:cNvSpPr txBox="1"/>
          <p:nvPr/>
        </p:nvSpPr>
        <p:spPr>
          <a:xfrm>
            <a:off x="2139654" y="4223984"/>
            <a:ext cx="1077539" cy="738664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33kV / 380V</a:t>
            </a:r>
          </a:p>
          <a:p>
            <a:r>
              <a:rPr lang="en-US" sz="1400" dirty="0"/>
              <a:t>Step down</a:t>
            </a:r>
          </a:p>
          <a:p>
            <a:r>
              <a:rPr lang="en-US" sz="1400" dirty="0"/>
              <a:t>transformer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8BDEA6CB-BFB6-3A60-C79A-EBB06E7D62F0}"/>
              </a:ext>
            </a:extLst>
          </p:cNvPr>
          <p:cNvSpPr txBox="1"/>
          <p:nvPr/>
        </p:nvSpPr>
        <p:spPr>
          <a:xfrm>
            <a:off x="3511343" y="4447306"/>
            <a:ext cx="546945" cy="307777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MDB</a:t>
            </a: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190E8E8F-CA8E-7C03-7C98-15B2E5D67C0C}"/>
              </a:ext>
            </a:extLst>
          </p:cNvPr>
          <p:cNvCxnSpPr>
            <a:cxnSpLocks/>
          </p:cNvCxnSpPr>
          <p:nvPr/>
        </p:nvCxnSpPr>
        <p:spPr>
          <a:xfrm>
            <a:off x="3205614" y="4583223"/>
            <a:ext cx="322284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4466914-FE8B-2AA0-3A39-41323C9736FA}"/>
              </a:ext>
            </a:extLst>
          </p:cNvPr>
          <p:cNvCxnSpPr>
            <a:cxnSpLocks/>
          </p:cNvCxnSpPr>
          <p:nvPr/>
        </p:nvCxnSpPr>
        <p:spPr>
          <a:xfrm>
            <a:off x="4058288" y="4573506"/>
            <a:ext cx="259753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5B63152-9BD3-BF33-C3D8-7416F4444423}"/>
              </a:ext>
            </a:extLst>
          </p:cNvPr>
          <p:cNvCxnSpPr>
            <a:cxnSpLocks/>
          </p:cNvCxnSpPr>
          <p:nvPr/>
        </p:nvCxnSpPr>
        <p:spPr>
          <a:xfrm>
            <a:off x="4318040" y="4220215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BD87B621-B34B-1D60-F660-B9D3101BE552}"/>
              </a:ext>
            </a:extLst>
          </p:cNvPr>
          <p:cNvCxnSpPr>
            <a:cxnSpLocks/>
          </p:cNvCxnSpPr>
          <p:nvPr/>
        </p:nvCxnSpPr>
        <p:spPr>
          <a:xfrm>
            <a:off x="4318041" y="4324196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11CEDEAD-95D0-6997-0BF2-CF41B940D395}"/>
              </a:ext>
            </a:extLst>
          </p:cNvPr>
          <p:cNvCxnSpPr>
            <a:cxnSpLocks/>
          </p:cNvCxnSpPr>
          <p:nvPr/>
        </p:nvCxnSpPr>
        <p:spPr>
          <a:xfrm>
            <a:off x="4318040" y="4462695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CB25E6F5-F90D-0BA1-C120-52C0674A06FA}"/>
              </a:ext>
            </a:extLst>
          </p:cNvPr>
          <p:cNvCxnSpPr>
            <a:cxnSpLocks/>
          </p:cNvCxnSpPr>
          <p:nvPr/>
        </p:nvCxnSpPr>
        <p:spPr>
          <a:xfrm>
            <a:off x="4318040" y="4601194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>
            <a:extLst>
              <a:ext uri="{FF2B5EF4-FFF2-40B4-BE49-F238E27FC236}">
                <a16:creationId xmlns:a16="http://schemas.microsoft.com/office/drawing/2014/main" id="{DC715461-8E28-F266-48F3-F0EE2C051D24}"/>
              </a:ext>
            </a:extLst>
          </p:cNvPr>
          <p:cNvCxnSpPr>
            <a:cxnSpLocks/>
          </p:cNvCxnSpPr>
          <p:nvPr/>
        </p:nvCxnSpPr>
        <p:spPr>
          <a:xfrm>
            <a:off x="4318039" y="5069164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856BCCF8-2937-9270-5BCB-C626D27D80F7}"/>
              </a:ext>
            </a:extLst>
          </p:cNvPr>
          <p:cNvCxnSpPr>
            <a:cxnSpLocks/>
          </p:cNvCxnSpPr>
          <p:nvPr/>
        </p:nvCxnSpPr>
        <p:spPr>
          <a:xfrm>
            <a:off x="4318039" y="5282998"/>
            <a:ext cx="391075" cy="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>
            <a:extLst>
              <a:ext uri="{FF2B5EF4-FFF2-40B4-BE49-F238E27FC236}">
                <a16:creationId xmlns:a16="http://schemas.microsoft.com/office/drawing/2014/main" id="{7CEF26C9-E84F-82ED-ED12-746DF00478E5}"/>
              </a:ext>
            </a:extLst>
          </p:cNvPr>
          <p:cNvSpPr txBox="1"/>
          <p:nvPr/>
        </p:nvSpPr>
        <p:spPr>
          <a:xfrm>
            <a:off x="4729474" y="4136648"/>
            <a:ext cx="1013961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Residential </a:t>
            </a:r>
          </a:p>
          <a:p>
            <a:r>
              <a:rPr lang="en-US" sz="1400" dirty="0"/>
              <a:t>Meters</a:t>
            </a:r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A7800930-FBDA-AC94-F2A0-189C9E67CE07}"/>
              </a:ext>
            </a:extLst>
          </p:cNvPr>
          <p:cNvCxnSpPr>
            <a:cxnSpLocks/>
          </p:cNvCxnSpPr>
          <p:nvPr/>
        </p:nvCxnSpPr>
        <p:spPr>
          <a:xfrm>
            <a:off x="4324888" y="4213391"/>
            <a:ext cx="13511" cy="10885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552C90B2-E7CB-FF4C-5CB9-CB3EED0E1198}"/>
              </a:ext>
            </a:extLst>
          </p:cNvPr>
          <p:cNvSpPr txBox="1"/>
          <p:nvPr/>
        </p:nvSpPr>
        <p:spPr>
          <a:xfrm>
            <a:off x="4715961" y="4856621"/>
            <a:ext cx="1100848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Lift and other common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739F984-7CFC-52C5-5080-BABF85C519A5}"/>
              </a:ext>
            </a:extLst>
          </p:cNvPr>
          <p:cNvSpPr txBox="1"/>
          <p:nvPr/>
        </p:nvSpPr>
        <p:spPr>
          <a:xfrm>
            <a:off x="1852241" y="5106165"/>
            <a:ext cx="857216" cy="1169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All 7 buildings A-F  same as 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83D8D87-3F9B-7E0D-FAE4-8FB22014C512}"/>
              </a:ext>
            </a:extLst>
          </p:cNvPr>
          <p:cNvSpPr txBox="1"/>
          <p:nvPr/>
        </p:nvSpPr>
        <p:spPr>
          <a:xfrm>
            <a:off x="549665" y="123610"/>
            <a:ext cx="34084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Current electrical plan</a:t>
            </a:r>
          </a:p>
        </p:txBody>
      </p:sp>
    </p:spTree>
    <p:extLst>
      <p:ext uri="{BB962C8B-B14F-4D97-AF65-F5344CB8AC3E}">
        <p14:creationId xmlns:p14="http://schemas.microsoft.com/office/powerpoint/2010/main" val="3532012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36732-C0F5-2AE3-D871-24B46F0DA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5509204" cy="509228"/>
          </a:xfrm>
        </p:spPr>
        <p:txBody>
          <a:bodyPr>
            <a:noAutofit/>
          </a:bodyPr>
          <a:lstStyle/>
          <a:p>
            <a:r>
              <a:rPr lang="en-US" sz="3200" b="1" dirty="0"/>
              <a:t>Entropy proposed plan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E84F70-F644-1BE3-303C-E3FCAFEE512E}"/>
              </a:ext>
            </a:extLst>
          </p:cNvPr>
          <p:cNvSpPr txBox="1"/>
          <p:nvPr/>
        </p:nvSpPr>
        <p:spPr>
          <a:xfrm>
            <a:off x="1021191" y="1248123"/>
            <a:ext cx="49655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 x 55kW systems on the 2 highest power buildings</a:t>
            </a:r>
          </a:p>
          <a:p>
            <a:r>
              <a:rPr lang="en-US" dirty="0"/>
              <a:t>Energy saving 45,000/ month rainy season</a:t>
            </a:r>
          </a:p>
          <a:p>
            <a:r>
              <a:rPr lang="en-US" dirty="0"/>
              <a:t>Energy saving 90,000/ month rainy season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8F0772-2C57-3FD0-717F-637458B16AFB}"/>
              </a:ext>
            </a:extLst>
          </p:cNvPr>
          <p:cNvSpPr/>
          <p:nvPr/>
        </p:nvSpPr>
        <p:spPr>
          <a:xfrm>
            <a:off x="1027866" y="2616384"/>
            <a:ext cx="5068134" cy="3707111"/>
          </a:xfrm>
          <a:prstGeom prst="rect">
            <a:avLst/>
          </a:prstGeom>
          <a:noFill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Isosceles Triangle 6">
            <a:extLst>
              <a:ext uri="{FF2B5EF4-FFF2-40B4-BE49-F238E27FC236}">
                <a16:creationId xmlns:a16="http://schemas.microsoft.com/office/drawing/2014/main" id="{ECAEF7B2-B20C-63B9-E185-29707F5226D3}"/>
              </a:ext>
            </a:extLst>
          </p:cNvPr>
          <p:cNvSpPr/>
          <p:nvPr/>
        </p:nvSpPr>
        <p:spPr>
          <a:xfrm rot="10800000">
            <a:off x="2829968" y="2777407"/>
            <a:ext cx="467211" cy="358752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305FBA0-CF6D-9448-E6A4-7B0C37DF00B9}"/>
              </a:ext>
            </a:extLst>
          </p:cNvPr>
          <p:cNvCxnSpPr>
            <a:cxnSpLocks/>
          </p:cNvCxnSpPr>
          <p:nvPr/>
        </p:nvCxnSpPr>
        <p:spPr>
          <a:xfrm>
            <a:off x="3043549" y="3944601"/>
            <a:ext cx="6674" cy="1094610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3E1BC6F-4AF3-EC63-5455-65E6DBC880FA}"/>
              </a:ext>
            </a:extLst>
          </p:cNvPr>
          <p:cNvCxnSpPr/>
          <p:nvPr/>
        </p:nvCxnSpPr>
        <p:spPr>
          <a:xfrm flipH="1">
            <a:off x="2449523" y="4044718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230FC4C-C312-D2F3-E3D5-2C9451CB1640}"/>
              </a:ext>
            </a:extLst>
          </p:cNvPr>
          <p:cNvCxnSpPr>
            <a:cxnSpLocks/>
          </p:cNvCxnSpPr>
          <p:nvPr/>
        </p:nvCxnSpPr>
        <p:spPr>
          <a:xfrm>
            <a:off x="3063573" y="3136160"/>
            <a:ext cx="0" cy="374882"/>
          </a:xfrm>
          <a:prstGeom prst="straightConnector1">
            <a:avLst/>
          </a:prstGeom>
          <a:ln w="603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66B9A33-9F6C-CF18-6A02-B6E9E780CBD1}"/>
              </a:ext>
            </a:extLst>
          </p:cNvPr>
          <p:cNvCxnSpPr/>
          <p:nvPr/>
        </p:nvCxnSpPr>
        <p:spPr>
          <a:xfrm flipH="1">
            <a:off x="2468433" y="4190444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E64AA1A-B9CA-8C89-1CAE-BEF1A1E36B6B}"/>
              </a:ext>
            </a:extLst>
          </p:cNvPr>
          <p:cNvCxnSpPr/>
          <p:nvPr/>
        </p:nvCxnSpPr>
        <p:spPr>
          <a:xfrm flipH="1">
            <a:off x="2468433" y="4349518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7FA17A0A-7C34-0731-0A71-F0C39DF596BE}"/>
              </a:ext>
            </a:extLst>
          </p:cNvPr>
          <p:cNvCxnSpPr/>
          <p:nvPr/>
        </p:nvCxnSpPr>
        <p:spPr>
          <a:xfrm flipH="1">
            <a:off x="2468433" y="4515266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3CCFDA8-BDFF-EDC3-AADC-62B12FDE694E}"/>
              </a:ext>
            </a:extLst>
          </p:cNvPr>
          <p:cNvCxnSpPr/>
          <p:nvPr/>
        </p:nvCxnSpPr>
        <p:spPr>
          <a:xfrm flipH="1">
            <a:off x="2462873" y="4687691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B08DC41C-3F42-1284-E3D3-9724A3E68EE4}"/>
              </a:ext>
            </a:extLst>
          </p:cNvPr>
          <p:cNvCxnSpPr/>
          <p:nvPr/>
        </p:nvCxnSpPr>
        <p:spPr>
          <a:xfrm flipH="1">
            <a:off x="2462873" y="4860114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D513F356-11C9-A214-F607-083C3C8F58B1}"/>
              </a:ext>
            </a:extLst>
          </p:cNvPr>
          <p:cNvCxnSpPr/>
          <p:nvPr/>
        </p:nvCxnSpPr>
        <p:spPr>
          <a:xfrm flipH="1">
            <a:off x="2462873" y="5039211"/>
            <a:ext cx="600700" cy="0"/>
          </a:xfrm>
          <a:prstGeom prst="straightConnector1">
            <a:avLst/>
          </a:prstGeom>
          <a:ln w="3492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2781124-E896-3036-2459-9CE2CD2739A6}"/>
              </a:ext>
            </a:extLst>
          </p:cNvPr>
          <p:cNvCxnSpPr>
            <a:cxnSpLocks/>
          </p:cNvCxnSpPr>
          <p:nvPr/>
        </p:nvCxnSpPr>
        <p:spPr>
          <a:xfrm flipH="1">
            <a:off x="3063572" y="4824281"/>
            <a:ext cx="1209516" cy="0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F8A5E0A9-CADD-7616-3432-02CFD141A50A}"/>
              </a:ext>
            </a:extLst>
          </p:cNvPr>
          <p:cNvSpPr txBox="1"/>
          <p:nvPr/>
        </p:nvSpPr>
        <p:spPr>
          <a:xfrm>
            <a:off x="1158883" y="2991256"/>
            <a:ext cx="19046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Building 33kV bus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23B2482-6AE9-A363-442B-E46176865E3C}"/>
              </a:ext>
            </a:extLst>
          </p:cNvPr>
          <p:cNvSpPr txBox="1"/>
          <p:nvPr/>
        </p:nvSpPr>
        <p:spPr>
          <a:xfrm>
            <a:off x="2262551" y="3544152"/>
            <a:ext cx="160204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33 kV/ 380 VAC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5CB9BCB-B38E-320F-879F-C1857F69C8D9}"/>
              </a:ext>
            </a:extLst>
          </p:cNvPr>
          <p:cNvSpPr txBox="1"/>
          <p:nvPr/>
        </p:nvSpPr>
        <p:spPr>
          <a:xfrm>
            <a:off x="4273088" y="4639615"/>
            <a:ext cx="1572290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30 kW inverter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9BBAE369-E9A9-77AC-A613-8F6FEBA67728}"/>
              </a:ext>
            </a:extLst>
          </p:cNvPr>
          <p:cNvCxnSpPr>
            <a:cxnSpLocks/>
          </p:cNvCxnSpPr>
          <p:nvPr/>
        </p:nvCxnSpPr>
        <p:spPr>
          <a:xfrm>
            <a:off x="4618723" y="3981169"/>
            <a:ext cx="0" cy="68384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6900C90-474C-0468-114D-C5CA755B9618}"/>
              </a:ext>
            </a:extLst>
          </p:cNvPr>
          <p:cNvCxnSpPr>
            <a:cxnSpLocks/>
          </p:cNvCxnSpPr>
          <p:nvPr/>
        </p:nvCxnSpPr>
        <p:spPr>
          <a:xfrm>
            <a:off x="5064797" y="3976718"/>
            <a:ext cx="0" cy="68384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BDDA1C32-684F-8A43-45BC-A955D73E9F2A}"/>
              </a:ext>
            </a:extLst>
          </p:cNvPr>
          <p:cNvCxnSpPr>
            <a:cxnSpLocks/>
          </p:cNvCxnSpPr>
          <p:nvPr/>
        </p:nvCxnSpPr>
        <p:spPr>
          <a:xfrm>
            <a:off x="4843952" y="3981168"/>
            <a:ext cx="0" cy="68384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EB1E8A2A-92FF-ADE6-6CAC-83195482E7F1}"/>
              </a:ext>
            </a:extLst>
          </p:cNvPr>
          <p:cNvCxnSpPr>
            <a:cxnSpLocks/>
          </p:cNvCxnSpPr>
          <p:nvPr/>
        </p:nvCxnSpPr>
        <p:spPr>
          <a:xfrm>
            <a:off x="5319540" y="3976717"/>
            <a:ext cx="0" cy="683845"/>
          </a:xfrm>
          <a:prstGeom prst="straightConnector1">
            <a:avLst/>
          </a:prstGeom>
          <a:ln w="349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5429BE7B-AB65-5F8B-94D3-32D2D01BF209}"/>
              </a:ext>
            </a:extLst>
          </p:cNvPr>
          <p:cNvSpPr txBox="1"/>
          <p:nvPr/>
        </p:nvSpPr>
        <p:spPr>
          <a:xfrm>
            <a:off x="4325020" y="3587121"/>
            <a:ext cx="1310552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33 kW array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90C3A21F-7DBB-4BD0-D34E-B5D468C3D36E}"/>
              </a:ext>
            </a:extLst>
          </p:cNvPr>
          <p:cNvSpPr txBox="1"/>
          <p:nvPr/>
        </p:nvSpPr>
        <p:spPr>
          <a:xfrm>
            <a:off x="3994438" y="2641936"/>
            <a:ext cx="1947649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3 x 33 kW on 3</a:t>
            </a:r>
          </a:p>
          <a:p>
            <a:r>
              <a:rPr lang="en-US" b="1" dirty="0"/>
              <a:t>different buildings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0BEFCFB-E5DB-2A66-85A4-8DDCAB2E1761}"/>
              </a:ext>
            </a:extLst>
          </p:cNvPr>
          <p:cNvSpPr txBox="1"/>
          <p:nvPr/>
        </p:nvSpPr>
        <p:spPr>
          <a:xfrm>
            <a:off x="6263751" y="476460"/>
            <a:ext cx="5509204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Common area bill ₿ is calculated………..</a:t>
            </a:r>
          </a:p>
          <a:p>
            <a:r>
              <a:rPr lang="en-US" dirty="0"/>
              <a:t>Main TOU meter ₿ </a:t>
            </a:r>
            <a:r>
              <a:rPr lang="en-US" b="1" dirty="0"/>
              <a:t>less  </a:t>
            </a:r>
            <a:r>
              <a:rPr lang="el-GR" b="1" dirty="0"/>
              <a:t>Σ</a:t>
            </a:r>
            <a:r>
              <a:rPr lang="en-US" b="1" dirty="0"/>
              <a:t> all (280) residential meters ₿</a:t>
            </a:r>
          </a:p>
          <a:p>
            <a:endParaRPr lang="en-US" dirty="0"/>
          </a:p>
          <a:p>
            <a:r>
              <a:rPr lang="en-US" dirty="0"/>
              <a:t>Solar power at 380V will go to </a:t>
            </a:r>
          </a:p>
          <a:p>
            <a:pPr marL="342900" indent="-342900">
              <a:buAutoNum type="arabicPeriod"/>
            </a:pPr>
            <a:r>
              <a:rPr lang="en-US" dirty="0"/>
              <a:t>Building common (reducing PEA demand at peak rate)</a:t>
            </a:r>
          </a:p>
          <a:p>
            <a:pPr marL="342900" indent="-342900">
              <a:buAutoNum type="arabicPeriod"/>
            </a:pPr>
            <a:r>
              <a:rPr lang="en-US" dirty="0"/>
              <a:t>Condo meters (owner will pay to PEA without drawing from PEA and will cut net common PEA bill at residential rate due to bill formula above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3FD10D4-41BA-3296-BCC3-C8B609E29C78}"/>
              </a:ext>
            </a:extLst>
          </p:cNvPr>
          <p:cNvSpPr txBox="1"/>
          <p:nvPr/>
        </p:nvSpPr>
        <p:spPr>
          <a:xfrm>
            <a:off x="6263751" y="3184174"/>
            <a:ext cx="5509204" cy="31393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/>
              <a:t>Can 3 of 7 buildings support savings to wipe out most of common bill without a building excess from solar?</a:t>
            </a:r>
          </a:p>
          <a:p>
            <a:endParaRPr lang="en-US" dirty="0"/>
          </a:p>
          <a:p>
            <a:r>
              <a:rPr lang="en-US" dirty="0"/>
              <a:t>Worst case excess solar 55kW, does this exceed building meter capacity to consume.</a:t>
            </a:r>
          </a:p>
          <a:p>
            <a:endParaRPr lang="en-US" dirty="0"/>
          </a:p>
          <a:p>
            <a:r>
              <a:rPr lang="en-US" dirty="0"/>
              <a:t>Average condo load; 194 kW/ 7 buildings = 28kW</a:t>
            </a:r>
          </a:p>
          <a:p>
            <a:r>
              <a:rPr lang="en-US" dirty="0"/>
              <a:t>Average common load;  30 /7 = 4 kW</a:t>
            </a:r>
          </a:p>
          <a:p>
            <a:endParaRPr lang="en-US" dirty="0"/>
          </a:p>
          <a:p>
            <a:r>
              <a:rPr lang="en-US" dirty="0"/>
              <a:t>Under peak theoretical solar production each of 3 buildings can utilize/ gain value 97% of power generated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04479F2-8F26-46CB-616A-283576C8817B}"/>
              </a:ext>
            </a:extLst>
          </p:cNvPr>
          <p:cNvSpPr txBox="1"/>
          <p:nvPr/>
        </p:nvSpPr>
        <p:spPr>
          <a:xfrm>
            <a:off x="3190672" y="4190444"/>
            <a:ext cx="6014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380V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D7B8B87-9F06-B713-8FC4-7C8F9C3037E1}"/>
              </a:ext>
            </a:extLst>
          </p:cNvPr>
          <p:cNvSpPr txBox="1"/>
          <p:nvPr/>
        </p:nvSpPr>
        <p:spPr>
          <a:xfrm>
            <a:off x="3111478" y="3066095"/>
            <a:ext cx="6319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33 kV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FB1AC7E-FC82-E5EB-D240-1174C6D67510}"/>
              </a:ext>
            </a:extLst>
          </p:cNvPr>
          <p:cNvSpPr txBox="1"/>
          <p:nvPr/>
        </p:nvSpPr>
        <p:spPr>
          <a:xfrm>
            <a:off x="1507820" y="4753834"/>
            <a:ext cx="889987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/>
              <a:t>Common </a:t>
            </a:r>
          </a:p>
          <a:p>
            <a:r>
              <a:rPr lang="en-US" sz="1400" dirty="0"/>
              <a:t>circuits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A580CF-761A-D84C-0C36-8523BBDF65ED}"/>
              </a:ext>
            </a:extLst>
          </p:cNvPr>
          <p:cNvSpPr txBox="1"/>
          <p:nvPr/>
        </p:nvSpPr>
        <p:spPr>
          <a:xfrm>
            <a:off x="1671269" y="3965673"/>
            <a:ext cx="741709" cy="7386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/>
              <a:t>Condo </a:t>
            </a:r>
          </a:p>
          <a:p>
            <a:r>
              <a:rPr lang="en-US" sz="1400" dirty="0"/>
              <a:t>unit </a:t>
            </a:r>
          </a:p>
          <a:p>
            <a:r>
              <a:rPr lang="en-US" sz="1400" dirty="0"/>
              <a:t>meters</a:t>
            </a:r>
          </a:p>
        </p:txBody>
      </p:sp>
    </p:spTree>
    <p:extLst>
      <p:ext uri="{BB962C8B-B14F-4D97-AF65-F5344CB8AC3E}">
        <p14:creationId xmlns:p14="http://schemas.microsoft.com/office/powerpoint/2010/main" val="42464599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392</Words>
  <Application>Microsoft Office PowerPoint</Application>
  <PresentationFormat>Widescreen</PresentationFormat>
  <Paragraphs>79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Entropy proposed plan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Entropy Airlines</dc:creator>
  <cp:lastModifiedBy>Entropy Airlines</cp:lastModifiedBy>
  <cp:revision>5</cp:revision>
  <dcterms:created xsi:type="dcterms:W3CDTF">2024-07-25T00:48:23Z</dcterms:created>
  <dcterms:modified xsi:type="dcterms:W3CDTF">2024-07-25T07:13:54Z</dcterms:modified>
</cp:coreProperties>
</file>