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0" r:id="rId6"/>
    <p:sldId id="268" r:id="rId7"/>
    <p:sldId id="269" r:id="rId8"/>
    <p:sldId id="259" r:id="rId9"/>
    <p:sldId id="270" r:id="rId10"/>
    <p:sldId id="272" r:id="rId11"/>
    <p:sldId id="271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Cumulative saving over system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97251913559114"/>
          <c:y val="0.21582368380423037"/>
          <c:w val="0.83440966014513884"/>
          <c:h val="0.610957850856878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699950</c:v>
                </c:pt>
                <c:pt idx="1">
                  <c:v>699950</c:v>
                </c:pt>
                <c:pt idx="2">
                  <c:v>699950</c:v>
                </c:pt>
                <c:pt idx="3">
                  <c:v>699950</c:v>
                </c:pt>
                <c:pt idx="4">
                  <c:v>699950</c:v>
                </c:pt>
                <c:pt idx="5">
                  <c:v>699950</c:v>
                </c:pt>
                <c:pt idx="6">
                  <c:v>699950</c:v>
                </c:pt>
                <c:pt idx="7">
                  <c:v>699950</c:v>
                </c:pt>
                <c:pt idx="8">
                  <c:v>699950</c:v>
                </c:pt>
                <c:pt idx="9">
                  <c:v>699950</c:v>
                </c:pt>
                <c:pt idx="10">
                  <c:v>799900</c:v>
                </c:pt>
                <c:pt idx="11">
                  <c:v>799900</c:v>
                </c:pt>
                <c:pt idx="12">
                  <c:v>799900</c:v>
                </c:pt>
                <c:pt idx="13">
                  <c:v>799900</c:v>
                </c:pt>
                <c:pt idx="14">
                  <c:v>799900</c:v>
                </c:pt>
                <c:pt idx="15">
                  <c:v>799900</c:v>
                </c:pt>
                <c:pt idx="16">
                  <c:v>799900</c:v>
                </c:pt>
                <c:pt idx="17">
                  <c:v>799900</c:v>
                </c:pt>
                <c:pt idx="18">
                  <c:v>799900</c:v>
                </c:pt>
                <c:pt idx="19">
                  <c:v>799900</c:v>
                </c:pt>
                <c:pt idx="20">
                  <c:v>899850</c:v>
                </c:pt>
                <c:pt idx="21">
                  <c:v>899850</c:v>
                </c:pt>
                <c:pt idx="22">
                  <c:v>899850</c:v>
                </c:pt>
                <c:pt idx="23">
                  <c:v>899850</c:v>
                </c:pt>
                <c:pt idx="24">
                  <c:v>899850</c:v>
                </c:pt>
                <c:pt idx="25">
                  <c:v>899850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9-4AFD-915A-FA4EA7766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516575</c:v>
                </c:pt>
                <c:pt idx="2">
                  <c:v>1027984.25</c:v>
                </c:pt>
                <c:pt idx="3">
                  <c:v>1534227.75</c:v>
                </c:pt>
                <c:pt idx="4">
                  <c:v>2035305.5</c:v>
                </c:pt>
                <c:pt idx="5">
                  <c:v>2531217.5</c:v>
                </c:pt>
                <c:pt idx="6">
                  <c:v>3021963.75</c:v>
                </c:pt>
                <c:pt idx="7">
                  <c:v>3507544.25</c:v>
                </c:pt>
                <c:pt idx="8">
                  <c:v>3987959</c:v>
                </c:pt>
                <c:pt idx="9">
                  <c:v>4463208</c:v>
                </c:pt>
                <c:pt idx="10">
                  <c:v>4933291.25</c:v>
                </c:pt>
                <c:pt idx="11">
                  <c:v>5398208.75</c:v>
                </c:pt>
                <c:pt idx="12">
                  <c:v>5857960.5</c:v>
                </c:pt>
                <c:pt idx="13">
                  <c:v>6312546.5</c:v>
                </c:pt>
                <c:pt idx="14">
                  <c:v>6761966.75</c:v>
                </c:pt>
                <c:pt idx="15">
                  <c:v>7206221.25</c:v>
                </c:pt>
                <c:pt idx="16">
                  <c:v>7645310</c:v>
                </c:pt>
                <c:pt idx="17">
                  <c:v>8079233</c:v>
                </c:pt>
                <c:pt idx="18">
                  <c:v>8507990.25</c:v>
                </c:pt>
                <c:pt idx="19">
                  <c:v>8931581.75</c:v>
                </c:pt>
                <c:pt idx="20">
                  <c:v>9350007.5</c:v>
                </c:pt>
                <c:pt idx="21">
                  <c:v>9763267.5</c:v>
                </c:pt>
                <c:pt idx="22">
                  <c:v>10171361.75</c:v>
                </c:pt>
                <c:pt idx="23">
                  <c:v>10574290.25</c:v>
                </c:pt>
                <c:pt idx="24">
                  <c:v>10972053</c:v>
                </c:pt>
                <c:pt idx="25">
                  <c:v>11364650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9-4AFD-915A-FA4EA7766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559248"/>
        <c:axId val="371549168"/>
      </c:lineChart>
      <c:catAx>
        <c:axId val="3715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49168"/>
        <c:crosses val="autoZero"/>
        <c:auto val="1"/>
        <c:lblAlgn val="ctr"/>
        <c:lblOffset val="100"/>
        <c:noMultiLvlLbl val="0"/>
      </c:catAx>
      <c:valAx>
        <c:axId val="37154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0.30866</cdr:x>
      <cdr:y>0.69069</cdr:y>
    </cdr:from>
    <cdr:to>
      <cdr:x>0.32254</cdr:x>
      <cdr:y>0.7985</cdr:y>
    </cdr:to>
    <cdr:sp macro="" textlink="">
      <cdr:nvSpPr>
        <cdr:cNvPr id="2" name="Arrow: Left-Right 1">
          <a:extLst xmlns:a="http://schemas.openxmlformats.org/drawingml/2006/main">
            <a:ext uri="{FF2B5EF4-FFF2-40B4-BE49-F238E27FC236}">
              <a16:creationId xmlns:a16="http://schemas.microsoft.com/office/drawing/2014/main" id="{7210FE17-17D0-4A50-887B-9B36F6161A40}"/>
            </a:ext>
          </a:extLst>
        </cdr:cNvPr>
        <cdr:cNvSpPr/>
      </cdr:nvSpPr>
      <cdr:spPr>
        <a:xfrm xmlns:a="http://schemas.openxmlformats.org/drawingml/2006/main" rot="5400000">
          <a:off x="1692202" y="2370311"/>
          <a:ext cx="349128" cy="82109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0.47341</cdr:x>
      <cdr:y>0.58762</cdr:y>
    </cdr:from>
    <cdr:to>
      <cdr:x>0.48501</cdr:x>
      <cdr:y>0.78245</cdr:y>
    </cdr:to>
    <cdr:sp macro="" textlink="">
      <cdr:nvSpPr>
        <cdr:cNvPr id="3" name="Arrow: Left-Right 2">
          <a:extLst xmlns:a="http://schemas.openxmlformats.org/drawingml/2006/main">
            <a:ext uri="{FF2B5EF4-FFF2-40B4-BE49-F238E27FC236}">
              <a16:creationId xmlns:a16="http://schemas.microsoft.com/office/drawing/2014/main" id="{B5FB5351-69FA-EF59-E559-849B4F64D386}"/>
            </a:ext>
          </a:extLst>
        </cdr:cNvPr>
        <cdr:cNvSpPr/>
      </cdr:nvSpPr>
      <cdr:spPr>
        <a:xfrm xmlns:a="http://schemas.openxmlformats.org/drawingml/2006/main" rot="5400000">
          <a:off x="2519094" y="2184169"/>
          <a:ext cx="630928" cy="68632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0.63273</cdr:x>
      <cdr:y>0.46459</cdr:y>
    </cdr:from>
    <cdr:to>
      <cdr:x>0.65538</cdr:x>
      <cdr:y>0.78439</cdr:y>
    </cdr:to>
    <cdr:sp macro="" textlink="">
      <cdr:nvSpPr>
        <cdr:cNvPr id="4" name="Arrow: Left-Right 3">
          <a:extLst xmlns:a="http://schemas.openxmlformats.org/drawingml/2006/main">
            <a:ext uri="{FF2B5EF4-FFF2-40B4-BE49-F238E27FC236}">
              <a16:creationId xmlns:a16="http://schemas.microsoft.com/office/drawing/2014/main" id="{B5FB5351-69FA-EF59-E559-849B4F64D386}"/>
            </a:ext>
          </a:extLst>
        </cdr:cNvPr>
        <cdr:cNvSpPr/>
      </cdr:nvSpPr>
      <cdr:spPr>
        <a:xfrm xmlns:a="http://schemas.openxmlformats.org/drawingml/2006/main" rot="5400000">
          <a:off x="3291757" y="1955440"/>
          <a:ext cx="1035698" cy="133946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0.78802</cdr:x>
      <cdr:y>0.36224</cdr:y>
    </cdr:from>
    <cdr:to>
      <cdr:x>0.81619</cdr:x>
      <cdr:y>0.7714</cdr:y>
    </cdr:to>
    <cdr:sp macro="" textlink="">
      <cdr:nvSpPr>
        <cdr:cNvPr id="5" name="Arrow: Left-Right 4">
          <a:extLst xmlns:a="http://schemas.openxmlformats.org/drawingml/2006/main">
            <a:ext uri="{FF2B5EF4-FFF2-40B4-BE49-F238E27FC236}">
              <a16:creationId xmlns:a16="http://schemas.microsoft.com/office/drawing/2014/main" id="{B4A8C4E4-72B2-948B-B579-0EF3CE0C7E1A}"/>
            </a:ext>
          </a:extLst>
        </cdr:cNvPr>
        <cdr:cNvSpPr/>
      </cdr:nvSpPr>
      <cdr:spPr>
        <a:xfrm xmlns:a="http://schemas.openxmlformats.org/drawingml/2006/main" rot="5400000">
          <a:off x="4081960" y="1752345"/>
          <a:ext cx="1325052" cy="166613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0.80284</cdr:x>
      <cdr:y>0.56682</cdr:y>
    </cdr:from>
    <cdr:to>
      <cdr:x>0.85414</cdr:x>
      <cdr:y>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8585C0F-A67C-71E2-07BE-E9BB9BE6FA66}"/>
            </a:ext>
          </a:extLst>
        </cdr:cNvPr>
        <cdr:cNvCxnSpPr/>
      </cdr:nvCxnSpPr>
      <cdr:spPr>
        <a:xfrm xmlns:a="http://schemas.openxmlformats.org/drawingml/2006/main">
          <a:off x="4748818" y="1835652"/>
          <a:ext cx="30342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0.64422</cdr:x>
      <cdr:y>0.56682</cdr:y>
    </cdr:from>
    <cdr:to>
      <cdr:x>0.64422</cdr:x>
      <cdr:y>1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/>
      </cdr:nvCxnSpPr>
      <cdr:spPr>
        <a:xfrm xmlns:a="http://schemas.openxmlformats.org/drawingml/2006/main">
          <a:off x="3810573" y="1835652"/>
          <a:ext cx="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0.4081</cdr:x>
      <cdr:y>0.68503</cdr:y>
    </cdr:from>
    <cdr:to>
      <cdr:x>0.47631</cdr:x>
      <cdr:y>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>
          <a:stCxn xmlns:a="http://schemas.openxmlformats.org/drawingml/2006/main" id="3" idx="5"/>
        </cdr:cNvCxnSpPr>
      </cdr:nvCxnSpPr>
      <cdr:spPr>
        <a:xfrm xmlns:a="http://schemas.openxmlformats.org/drawingml/2006/main" flipH="1">
          <a:off x="2413896" y="2218485"/>
          <a:ext cx="403504" cy="10200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0.81143</cdr:x>
      <cdr:y>0.56682</cdr:y>
    </cdr:from>
    <cdr:to>
      <cdr:x>0.86272</cdr:x>
      <cdr:y>1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/>
      </cdr:nvCxnSpPr>
      <cdr:spPr>
        <a:xfrm xmlns:a="http://schemas.openxmlformats.org/drawingml/2006/main">
          <a:off x="4799618" y="1886452"/>
          <a:ext cx="30342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0.13868</cdr:x>
      <cdr:y>0.74459</cdr:y>
    </cdr:from>
    <cdr:to>
      <cdr:x>0.31907</cdr:x>
      <cdr:y>1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>
          <a:off x="820287" y="2411366"/>
          <a:ext cx="1067007" cy="8271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0C1B-4E73-4C21-BD26-19FADFCFE8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F28B-950D-4F63-BE87-0253F9B32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F28B-950D-4F63-BE87-0253F9B32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package" Target="../embeddings/Microsoft_Excel_Worksheet1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7458-EFF2-C775-1811-4B50EC03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233265"/>
            <a:ext cx="5829300" cy="1931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Solar Power Proposal</a:t>
            </a:r>
            <a:br>
              <a:rPr lang="en-US" b="1" dirty="0">
                <a:latin typeface="+mn-lt"/>
              </a:rPr>
            </a:br>
            <a:r>
              <a:rPr lang="en-US" b="1" dirty="0" err="1">
                <a:latin typeface="+mn-lt"/>
              </a:rPr>
              <a:t>Plai</a:t>
            </a:r>
            <a:r>
              <a:rPr lang="en-US" b="1" dirty="0">
                <a:latin typeface="+mn-lt"/>
              </a:rPr>
              <a:t> Laem Soi 6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Bo Phut Samui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2920F-A114-EEA6-0CB7-00EF0C7F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8" y="8233507"/>
            <a:ext cx="3890010" cy="1215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10286-7FB8-B6B7-E46A-3492478CA90A}"/>
              </a:ext>
            </a:extLst>
          </p:cNvPr>
          <p:cNvSpPr txBox="1"/>
          <p:nvPr/>
        </p:nvSpPr>
        <p:spPr>
          <a:xfrm>
            <a:off x="1441853" y="9448800"/>
            <a:ext cx="397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www.entropy.solar                0877221100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18D94F-11CF-C15F-9E3D-C8FD79E1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163"/>
            <a:ext cx="6849572" cy="3646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EDBFF4-3552-37D6-58E2-E1E4CA8E9F45}"/>
              </a:ext>
            </a:extLst>
          </p:cNvPr>
          <p:cNvSpPr txBox="1"/>
          <p:nvPr/>
        </p:nvSpPr>
        <p:spPr>
          <a:xfrm>
            <a:off x="1359662" y="6656364"/>
            <a:ext cx="4294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50 kW grid tie system</a:t>
            </a:r>
          </a:p>
          <a:p>
            <a:pPr algn="ctr"/>
            <a:r>
              <a:rPr lang="en-US" sz="3600" b="1" dirty="0"/>
              <a:t>+ alternatives</a:t>
            </a:r>
          </a:p>
        </p:txBody>
      </p:sp>
    </p:spTree>
    <p:extLst>
      <p:ext uri="{BB962C8B-B14F-4D97-AF65-F5344CB8AC3E}">
        <p14:creationId xmlns:p14="http://schemas.microsoft.com/office/powerpoint/2010/main" val="17820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515FF-5F3C-5CCB-B877-1077809B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13"/>
            <a:ext cx="6858000" cy="9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1BDBE-20F8-FA94-3924-28510DCC5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13"/>
            <a:ext cx="6858000" cy="9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F45A-4018-80A7-17B3-FCF8188C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Standard 50kW solar system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50-100k)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981F-EAAB-8FCB-9076-4590AA71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60" y="5959282"/>
            <a:ext cx="5915025" cy="128347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50kW grid tie system</a:t>
            </a:r>
          </a:p>
          <a:p>
            <a:pPr marL="0" indent="0">
              <a:buNone/>
            </a:pPr>
            <a:r>
              <a:rPr lang="en-US" dirty="0"/>
              <a:t>50kW monocrystalline array   </a:t>
            </a:r>
            <a:r>
              <a:rPr lang="en-US" sz="2000" b="1" dirty="0"/>
              <a:t>30 year </a:t>
            </a:r>
            <a:r>
              <a:rPr lang="en-US" dirty="0"/>
              <a:t>warranty</a:t>
            </a:r>
          </a:p>
          <a:p>
            <a:pPr marL="0" indent="0">
              <a:buNone/>
            </a:pPr>
            <a:r>
              <a:rPr lang="en-US" dirty="0"/>
              <a:t>50 kW inverter PEA approved 5 -10 year warranty</a:t>
            </a:r>
          </a:p>
          <a:p>
            <a:pPr marL="0" indent="0">
              <a:buNone/>
            </a:pPr>
            <a:r>
              <a:rPr lang="en-US" dirty="0"/>
              <a:t>Array 91 modules in 5 strings 4 MPPTs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8AA16D-0254-AC27-87E1-77A2E018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49283"/>
              </p:ext>
            </p:extLst>
          </p:nvPr>
        </p:nvGraphicFramePr>
        <p:xfrm>
          <a:off x="410961" y="7598586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699,950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514,149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16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F8CBC52-78F7-5FCD-0432-5D5C56B7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76" y="8526045"/>
            <a:ext cx="2728910" cy="8525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EC87ED-F626-CCF7-1664-8FCCDAE2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881"/>
            <a:ext cx="6858000" cy="41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A69EC-0C03-4FB9-B2DC-6A9627A6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1" y="868498"/>
            <a:ext cx="6017007" cy="4418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C7182-719D-270F-9DDD-11635238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5378730"/>
            <a:ext cx="6858000" cy="58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D28ED3-38C0-C213-1E5A-F51A5ECEB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" y="5948254"/>
            <a:ext cx="6823710" cy="40791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324D23-F82A-EB79-4675-D2E4C78CE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01102"/>
              </p:ext>
            </p:extLst>
          </p:nvPr>
        </p:nvGraphicFramePr>
        <p:xfrm>
          <a:off x="620952" y="6540258"/>
          <a:ext cx="5570375" cy="252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48">
                  <a:extLst>
                    <a:ext uri="{9D8B030D-6E8A-4147-A177-3AD203B41FA5}">
                      <a16:colId xmlns:a16="http://schemas.microsoft.com/office/drawing/2014/main" val="936546427"/>
                    </a:ext>
                  </a:extLst>
                </a:gridCol>
                <a:gridCol w="953625">
                  <a:extLst>
                    <a:ext uri="{9D8B030D-6E8A-4147-A177-3AD203B41FA5}">
                      <a16:colId xmlns:a16="http://schemas.microsoft.com/office/drawing/2014/main" val="3431454064"/>
                    </a:ext>
                  </a:extLst>
                </a:gridCol>
                <a:gridCol w="923350">
                  <a:extLst>
                    <a:ext uri="{9D8B030D-6E8A-4147-A177-3AD203B41FA5}">
                      <a16:colId xmlns:a16="http://schemas.microsoft.com/office/drawing/2014/main" val="145207819"/>
                    </a:ext>
                  </a:extLst>
                </a:gridCol>
                <a:gridCol w="893076">
                  <a:extLst>
                    <a:ext uri="{9D8B030D-6E8A-4147-A177-3AD203B41FA5}">
                      <a16:colId xmlns:a16="http://schemas.microsoft.com/office/drawing/2014/main" val="2513387291"/>
                    </a:ext>
                  </a:extLst>
                </a:gridCol>
                <a:gridCol w="893076">
                  <a:extLst>
                    <a:ext uri="{9D8B030D-6E8A-4147-A177-3AD203B41FA5}">
                      <a16:colId xmlns:a16="http://schemas.microsoft.com/office/drawing/2014/main" val="260759681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 kW system savings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Autumn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3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Power saving (kWh/day)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Saving /day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1252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1524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1570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501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Quarterly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121,062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113,927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138,675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142,911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7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Annual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516,575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9479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FBE7C5-2311-07DF-A51F-D56BB28EB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60516"/>
              </p:ext>
            </p:extLst>
          </p:nvPr>
        </p:nvGraphicFramePr>
        <p:xfrm>
          <a:off x="-5175476" y="5160970"/>
          <a:ext cx="24479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48088" imgH="1343160" progId="Excel.Sheet.12">
                  <p:embed/>
                </p:oleObj>
              </mc:Choice>
              <mc:Fallback>
                <p:oleObj name="Worksheet" r:id="rId5" imgW="2448088" imgH="1343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175476" y="5160970"/>
                        <a:ext cx="24479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9B81662-B3CC-A768-0230-BB48DF4E6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18914"/>
              </p:ext>
            </p:extLst>
          </p:nvPr>
        </p:nvGraphicFramePr>
        <p:xfrm>
          <a:off x="-3645255" y="3195557"/>
          <a:ext cx="24479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448088" imgH="1343160" progId="Excel.Sheet.12">
                  <p:embed/>
                </p:oleObj>
              </mc:Choice>
              <mc:Fallback>
                <p:oleObj name="Worksheet" r:id="rId7" imgW="2448088" imgH="1343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45255" y="3195557"/>
                        <a:ext cx="24479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E2015743-76BE-76D8-097B-80EEB6B9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63" y="0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PEA saving analysis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35k-70k)</a:t>
            </a:r>
          </a:p>
        </p:txBody>
      </p:sp>
    </p:spTree>
    <p:extLst>
      <p:ext uri="{BB962C8B-B14F-4D97-AF65-F5344CB8AC3E}">
        <p14:creationId xmlns:p14="http://schemas.microsoft.com/office/powerpoint/2010/main" val="7157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D7E4D-5D56-BE53-95E9-A7D70F28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6" y="5243635"/>
            <a:ext cx="3019846" cy="3848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D4458-75C2-974B-740F-ABE549D7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66" y="5243635"/>
            <a:ext cx="1790950" cy="3458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0A759-3779-3BB1-5C9F-0024E365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0" y="329328"/>
            <a:ext cx="2695951" cy="36676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4A7408-F313-3DF9-ACA7-DB76E4B4E066}"/>
              </a:ext>
            </a:extLst>
          </p:cNvPr>
          <p:cNvSpPr/>
          <p:nvPr/>
        </p:nvSpPr>
        <p:spPr>
          <a:xfrm>
            <a:off x="1054360" y="7996334"/>
            <a:ext cx="1287624" cy="569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11BE8-A621-48E1-311B-C571BD23F4E9}"/>
              </a:ext>
            </a:extLst>
          </p:cNvPr>
          <p:cNvSpPr txBox="1"/>
          <p:nvPr/>
        </p:nvSpPr>
        <p:spPr>
          <a:xfrm>
            <a:off x="180254" y="9061334"/>
            <a:ext cx="317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SW house with existing 11kW</a:t>
            </a:r>
          </a:p>
          <a:p>
            <a:r>
              <a:rPr lang="en-US" dirty="0"/>
              <a:t>Low tilt roof close to MDB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83DA2-83AB-D9CC-EC23-AD199B6FB854}"/>
              </a:ext>
            </a:extLst>
          </p:cNvPr>
          <p:cNvSpPr txBox="1"/>
          <p:nvPr/>
        </p:nvSpPr>
        <p:spPr>
          <a:xfrm>
            <a:off x="3645206" y="8769106"/>
            <a:ext cx="315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 house</a:t>
            </a:r>
          </a:p>
          <a:p>
            <a:r>
              <a:rPr lang="en-US" dirty="0"/>
              <a:t>Low tilt roof furthest from MDB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B61EE-DC34-817D-75F6-08F0C8561193}"/>
              </a:ext>
            </a:extLst>
          </p:cNvPr>
          <p:cNvSpPr txBox="1"/>
          <p:nvPr/>
        </p:nvSpPr>
        <p:spPr>
          <a:xfrm>
            <a:off x="469821" y="4029670"/>
            <a:ext cx="2597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NE building</a:t>
            </a:r>
          </a:p>
          <a:p>
            <a:r>
              <a:rPr lang="en-US" dirty="0"/>
              <a:t>Pitched roof aligned N – S</a:t>
            </a:r>
          </a:p>
          <a:p>
            <a:r>
              <a:rPr lang="en-US" dirty="0"/>
              <a:t>Worst solar </a:t>
            </a:r>
            <a:r>
              <a:rPr lang="en-US" dirty="0" err="1"/>
              <a:t>performace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8C219-7704-55AD-0B2A-603E2B9C6CE0}"/>
              </a:ext>
            </a:extLst>
          </p:cNvPr>
          <p:cNvSpPr txBox="1"/>
          <p:nvPr/>
        </p:nvSpPr>
        <p:spPr>
          <a:xfrm>
            <a:off x="3963728" y="1239816"/>
            <a:ext cx="22054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Array Options</a:t>
            </a:r>
          </a:p>
          <a:p>
            <a:endParaRPr lang="en-US" dirty="0"/>
          </a:p>
          <a:p>
            <a:r>
              <a:rPr lang="en-US" dirty="0"/>
              <a:t>3 potential locations</a:t>
            </a:r>
          </a:p>
          <a:p>
            <a:r>
              <a:rPr lang="en-US" dirty="0"/>
              <a:t>91 modules</a:t>
            </a:r>
          </a:p>
          <a:p>
            <a:r>
              <a:rPr lang="en-US" dirty="0"/>
              <a:t>50kW array</a:t>
            </a:r>
          </a:p>
          <a:p>
            <a:r>
              <a:rPr lang="en-US" dirty="0"/>
              <a:t>Recommend option 2</a:t>
            </a:r>
          </a:p>
        </p:txBody>
      </p:sp>
    </p:spTree>
    <p:extLst>
      <p:ext uri="{BB962C8B-B14F-4D97-AF65-F5344CB8AC3E}">
        <p14:creationId xmlns:p14="http://schemas.microsoft.com/office/powerpoint/2010/main" val="182655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7991-361A-035C-3807-EEA6948A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8991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Long term benefits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1A3D41-73D2-4F1C-808D-129BEBE68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275783"/>
              </p:ext>
            </p:extLst>
          </p:nvPr>
        </p:nvGraphicFramePr>
        <p:xfrm>
          <a:off x="471485" y="1257300"/>
          <a:ext cx="591502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FF300B-31BF-A0F5-BB52-0CA6D7EC1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77053"/>
              </p:ext>
            </p:extLst>
          </p:nvPr>
        </p:nvGraphicFramePr>
        <p:xfrm>
          <a:off x="530551" y="4508318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1.83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4.13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6.41 Mil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8.45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F51C1-A9BF-B765-DC72-97417BDDD799}"/>
              </a:ext>
            </a:extLst>
          </p:cNvPr>
          <p:cNvSpPr txBox="1"/>
          <p:nvPr/>
        </p:nvSpPr>
        <p:spPr>
          <a:xfrm>
            <a:off x="517202" y="5592060"/>
            <a:ext cx="59150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10.5 million baht net benefit over 25 year life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8E803D-8071-FE18-BD87-E0E777A9A6EA}"/>
              </a:ext>
            </a:extLst>
          </p:cNvPr>
          <p:cNvSpPr txBox="1">
            <a:spLocks/>
          </p:cNvSpPr>
          <p:nvPr/>
        </p:nvSpPr>
        <p:spPr>
          <a:xfrm>
            <a:off x="471484" y="6098367"/>
            <a:ext cx="5915025" cy="8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Support service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7CD7EE-BDD2-D7D6-6A8F-78923739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1108"/>
              </p:ext>
            </p:extLst>
          </p:nvPr>
        </p:nvGraphicFramePr>
        <p:xfrm>
          <a:off x="517202" y="6880265"/>
          <a:ext cx="61236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monitoring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Unlimited service calls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cleaning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Lifetime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Warranty claims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9CB4BA-F036-A858-512C-1B8A63552524}"/>
              </a:ext>
            </a:extLst>
          </p:cNvPr>
          <p:cNvSpPr txBox="1"/>
          <p:nvPr/>
        </p:nvSpPr>
        <p:spPr>
          <a:xfrm>
            <a:off x="517202" y="8148981"/>
            <a:ext cx="59150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Continued support package year 2 + at 1% system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E2755-CE7A-F429-BF49-5F35710DC3D7}"/>
              </a:ext>
            </a:extLst>
          </p:cNvPr>
          <p:cNvSpPr txBox="1"/>
          <p:nvPr/>
        </p:nvSpPr>
        <p:spPr>
          <a:xfrm>
            <a:off x="1651518" y="1968759"/>
            <a:ext cx="246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Assumes 1% array degradation/ year</a:t>
            </a:r>
          </a:p>
          <a:p>
            <a:r>
              <a:rPr lang="en-US" sz="1200" dirty="0"/>
              <a:t>New inverter years 10 and 20</a:t>
            </a:r>
          </a:p>
        </p:txBody>
      </p:sp>
    </p:spTree>
    <p:extLst>
      <p:ext uri="{BB962C8B-B14F-4D97-AF65-F5344CB8AC3E}">
        <p14:creationId xmlns:p14="http://schemas.microsoft.com/office/powerpoint/2010/main" val="307081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8E6ED-BACB-B307-B456-1C3467FE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CF00-65BE-E965-7A53-E61455F0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Higher power solar system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60-110k)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39F7-1669-D798-DCE1-98289484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60" y="5959282"/>
            <a:ext cx="5915025" cy="128347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57kW grid tie system</a:t>
            </a:r>
          </a:p>
          <a:p>
            <a:pPr marL="0" indent="0">
              <a:buNone/>
            </a:pPr>
            <a:r>
              <a:rPr lang="en-US" dirty="0"/>
              <a:t>58kW monocrystalline array   </a:t>
            </a:r>
            <a:r>
              <a:rPr lang="en-US" sz="2000" b="1" dirty="0"/>
              <a:t>30 year </a:t>
            </a:r>
            <a:r>
              <a:rPr lang="en-US" dirty="0"/>
              <a:t>warranty</a:t>
            </a:r>
          </a:p>
          <a:p>
            <a:pPr marL="0" indent="0">
              <a:buNone/>
            </a:pPr>
            <a:r>
              <a:rPr lang="en-US" dirty="0"/>
              <a:t>50 inverter PEA approved 5 -10 year warranty</a:t>
            </a:r>
          </a:p>
          <a:p>
            <a:pPr marL="0" indent="0">
              <a:buNone/>
            </a:pPr>
            <a:r>
              <a:rPr lang="en-US" dirty="0"/>
              <a:t>Array 104 modules in 5 strings 4 MPPTs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3A19A2-5192-44BC-E37E-C9B2D5ADC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96585"/>
              </p:ext>
            </p:extLst>
          </p:nvPr>
        </p:nvGraphicFramePr>
        <p:xfrm>
          <a:off x="410959" y="7994826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799,950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562,663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46249A2-A2F1-0D62-EDA8-A42C3700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2" y="8967537"/>
            <a:ext cx="2728910" cy="85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5A62B-EAD5-A3F2-E45B-69BD95E0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9" y="1633165"/>
            <a:ext cx="6502633" cy="42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BBDC-E308-FAE2-1292-F5EF3030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65945-4473-B0D8-4D9C-6AC38B87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9" y="1514934"/>
            <a:ext cx="6595801" cy="4755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07AE7-CC0F-F7B9-A6BB-92A8A05D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Maximum power solar system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80-110k)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4475-1708-419B-CDEB-0BADAF09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60" y="5959282"/>
            <a:ext cx="5915025" cy="128347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79kW grid tie system</a:t>
            </a:r>
          </a:p>
          <a:p>
            <a:pPr marL="0" indent="0">
              <a:buNone/>
            </a:pPr>
            <a:r>
              <a:rPr lang="en-US" dirty="0"/>
              <a:t>79kW monocrystalline array   </a:t>
            </a:r>
            <a:r>
              <a:rPr lang="en-US" sz="2000" b="1" dirty="0"/>
              <a:t>30 year </a:t>
            </a:r>
            <a:r>
              <a:rPr lang="en-US" dirty="0"/>
              <a:t>warranty</a:t>
            </a:r>
          </a:p>
          <a:p>
            <a:pPr marL="0" indent="0">
              <a:buNone/>
            </a:pPr>
            <a:r>
              <a:rPr lang="en-US" dirty="0"/>
              <a:t>50 + 20 kW inverter PEA approved 5 -10 year warranty</a:t>
            </a:r>
          </a:p>
          <a:p>
            <a:pPr marL="0" indent="0">
              <a:buNone/>
            </a:pPr>
            <a:r>
              <a:rPr lang="en-US" dirty="0"/>
              <a:t>Array 144 modules in 8 strings 6 MPPTs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CDA0E4-9002-947D-6A73-80D4FACE03D7}"/>
              </a:ext>
            </a:extLst>
          </p:cNvPr>
          <p:cNvGraphicFramePr>
            <a:graphicFrameLocks noGrp="1"/>
          </p:cNvGraphicFramePr>
          <p:nvPr/>
        </p:nvGraphicFramePr>
        <p:xfrm>
          <a:off x="410959" y="7994826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959,360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777,595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81%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70B840F-0BBB-7B1E-FC6A-AEFEB86E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2" y="8967537"/>
            <a:ext cx="2728910" cy="8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8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F872-6273-EC11-5FB4-BA95ABA7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51833"/>
            <a:ext cx="5915025" cy="8773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Additional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7992-3FDF-1700-D761-2E1DC187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02745"/>
            <a:ext cx="6858000" cy="3667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21C56-37DD-6677-5120-18FCD6FA366D}"/>
              </a:ext>
            </a:extLst>
          </p:cNvPr>
          <p:cNvSpPr txBox="1"/>
          <p:nvPr/>
        </p:nvSpPr>
        <p:spPr>
          <a:xfrm>
            <a:off x="1975973" y="1038578"/>
            <a:ext cx="29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Marketing Benefits</a:t>
            </a:r>
          </a:p>
          <a:p>
            <a:pPr algn="ctr"/>
            <a:r>
              <a:rPr lang="en-US" sz="1200" dirty="0"/>
              <a:t>Promote clean sustainability as a core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BCD67-F885-8B35-4464-7F32C646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7" y="1598257"/>
            <a:ext cx="4823461" cy="3469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A43C14-E09B-C7AE-6668-6F27D2AEC1E8}"/>
              </a:ext>
            </a:extLst>
          </p:cNvPr>
          <p:cNvSpPr txBox="1"/>
          <p:nvPr/>
        </p:nvSpPr>
        <p:spPr>
          <a:xfrm>
            <a:off x="1701533" y="5104135"/>
            <a:ext cx="29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Shading Benefits</a:t>
            </a:r>
          </a:p>
          <a:p>
            <a:pPr algn="ctr"/>
            <a:r>
              <a:rPr lang="en-US" sz="1200" dirty="0"/>
              <a:t>Reduced AC demand due to passive shading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A9838A-238C-D646-C513-61217F8291D5}"/>
              </a:ext>
            </a:extLst>
          </p:cNvPr>
          <p:cNvCxnSpPr>
            <a:cxnSpLocks/>
          </p:cNvCxnSpPr>
          <p:nvPr/>
        </p:nvCxnSpPr>
        <p:spPr>
          <a:xfrm flipV="1">
            <a:off x="1508760" y="5952485"/>
            <a:ext cx="4023360" cy="848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AE2DE48-36B7-1D65-D7BB-6A64C418C57C}"/>
              </a:ext>
            </a:extLst>
          </p:cNvPr>
          <p:cNvSpPr/>
          <p:nvPr/>
        </p:nvSpPr>
        <p:spPr>
          <a:xfrm rot="20856312">
            <a:off x="2408477" y="6231896"/>
            <a:ext cx="1611630" cy="91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55A0BEF-32E0-6015-7051-50144C85E5A4}"/>
              </a:ext>
            </a:extLst>
          </p:cNvPr>
          <p:cNvSpPr/>
          <p:nvPr/>
        </p:nvSpPr>
        <p:spPr>
          <a:xfrm rot="3745283">
            <a:off x="2171700" y="6008178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7BD4C66-DB0B-15D0-A322-943105E4F464}"/>
              </a:ext>
            </a:extLst>
          </p:cNvPr>
          <p:cNvSpPr/>
          <p:nvPr/>
        </p:nvSpPr>
        <p:spPr>
          <a:xfrm rot="3745283">
            <a:off x="2812538" y="5873088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6BEEDA9-79C1-D923-ADBB-68170B4D0D18}"/>
              </a:ext>
            </a:extLst>
          </p:cNvPr>
          <p:cNvSpPr/>
          <p:nvPr/>
        </p:nvSpPr>
        <p:spPr>
          <a:xfrm rot="3745283">
            <a:off x="3365082" y="5750977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9686E0-67F1-EB8A-2962-E34D02389CA8}"/>
              </a:ext>
            </a:extLst>
          </p:cNvPr>
          <p:cNvSpPr/>
          <p:nvPr/>
        </p:nvSpPr>
        <p:spPr>
          <a:xfrm rot="17479277">
            <a:off x="2577570" y="6033466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6EE924-CDD8-2EC8-2DB1-66BC8390AC12}"/>
              </a:ext>
            </a:extLst>
          </p:cNvPr>
          <p:cNvSpPr/>
          <p:nvPr/>
        </p:nvSpPr>
        <p:spPr>
          <a:xfrm rot="17479277">
            <a:off x="3175798" y="5949171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AAD248A-E300-C2D8-AC1D-1A7B4641761D}"/>
              </a:ext>
            </a:extLst>
          </p:cNvPr>
          <p:cNvSpPr/>
          <p:nvPr/>
        </p:nvSpPr>
        <p:spPr>
          <a:xfrm rot="17479277">
            <a:off x="3760260" y="5836416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A6DEA-07F7-2661-C0E0-B5898A12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588"/>
            <a:ext cx="6858000" cy="93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2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8064</TotalTime>
  <Words>372</Words>
  <Application>Microsoft Office PowerPoint</Application>
  <PresentationFormat>A4 Paper (210x297 mm)</PresentationFormat>
  <Paragraphs>128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Microsoft Excel Worksheet</vt:lpstr>
      <vt:lpstr>Solar Power Proposal Plai Laem Soi 6 Bo Phut Samui</vt:lpstr>
      <vt:lpstr>Standard 50kW solar system (PEA bill 50-100k)</vt:lpstr>
      <vt:lpstr>PEA saving analysis (PEA bill 35k-70k)</vt:lpstr>
      <vt:lpstr>PowerPoint Presentation</vt:lpstr>
      <vt:lpstr>Long term benefits</vt:lpstr>
      <vt:lpstr>Higher power solar system (PEA bill 60-110k)</vt:lpstr>
      <vt:lpstr>Maximum power solar system (PEA bill 80-110k)</vt:lpstr>
      <vt:lpstr>Additional benefits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Entropy Airlines</dc:creator>
  <cp:lastModifiedBy>Entropy Airlines</cp:lastModifiedBy>
  <cp:revision>23</cp:revision>
  <dcterms:created xsi:type="dcterms:W3CDTF">2025-02-02T02:06:33Z</dcterms:created>
  <dcterms:modified xsi:type="dcterms:W3CDTF">2025-02-23T06:08:37Z</dcterms:modified>
</cp:coreProperties>
</file>