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59ED242-0DDA-44C9-9CD4-EA4F571379CC}">
  <a:tblStyle styleId="{C59ED242-0DDA-44C9-9CD4-EA4F571379C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413450" y="4659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{C59ED242-0DDA-44C9-9CD4-EA4F571379CC}</a:tableStyleId>
              </a:tblPr>
              <a:tblGrid>
                <a:gridCol w="2831975"/>
                <a:gridCol w="2831975"/>
                <a:gridCol w="2831975"/>
              </a:tblGrid>
              <a:tr h="7544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900"/>
                        <a:t>3 Phase single</a:t>
                      </a:r>
                      <a:endParaRPr b="1" sz="19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900"/>
                        <a:t>3 phase triple</a:t>
                      </a:r>
                      <a:endParaRPr b="1" sz="19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900"/>
                        <a:t>3 phase micro</a:t>
                      </a:r>
                      <a:endParaRPr b="1" sz="1900"/>
                    </a:p>
                  </a:txBody>
                  <a:tcPr marT="91425" marB="91425" marR="91425" marL="91425"/>
                </a:tc>
              </a:tr>
              <a:tr h="7544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7544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Traditional 3 phase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Lower cost and redundancy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Exotic. Very redundant. Adaptive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7544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55" name="Google Shape;55;p13"/>
          <p:cNvSpPr/>
          <p:nvPr/>
        </p:nvSpPr>
        <p:spPr>
          <a:xfrm>
            <a:off x="522075" y="1363225"/>
            <a:ext cx="362575" cy="159525"/>
          </a:xfrm>
          <a:prstGeom prst="flowChart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522075" y="1563975"/>
            <a:ext cx="362575" cy="159525"/>
          </a:xfrm>
          <a:prstGeom prst="flowChart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522075" y="1764725"/>
            <a:ext cx="362575" cy="159525"/>
          </a:xfrm>
          <a:prstGeom prst="flowChart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1401900" y="1594088"/>
            <a:ext cx="304500" cy="993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935500" y="1363225"/>
            <a:ext cx="362575" cy="159525"/>
          </a:xfrm>
          <a:prstGeom prst="flowChart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/>
          <p:nvPr/>
        </p:nvSpPr>
        <p:spPr>
          <a:xfrm>
            <a:off x="935500" y="1563963"/>
            <a:ext cx="362575" cy="159525"/>
          </a:xfrm>
          <a:prstGeom prst="flowChart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/>
          <p:nvPr/>
        </p:nvSpPr>
        <p:spPr>
          <a:xfrm>
            <a:off x="935500" y="1764725"/>
            <a:ext cx="362575" cy="159525"/>
          </a:xfrm>
          <a:prstGeom prst="flowChart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/>
          <p:nvPr/>
        </p:nvSpPr>
        <p:spPr>
          <a:xfrm>
            <a:off x="1754775" y="1363225"/>
            <a:ext cx="411000" cy="1314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3"/>
          <p:cNvSpPr/>
          <p:nvPr/>
        </p:nvSpPr>
        <p:spPr>
          <a:xfrm>
            <a:off x="2214150" y="1581638"/>
            <a:ext cx="304500" cy="993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3"/>
          <p:cNvSpPr/>
          <p:nvPr/>
        </p:nvSpPr>
        <p:spPr>
          <a:xfrm>
            <a:off x="2199650" y="1971013"/>
            <a:ext cx="304500" cy="993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3"/>
          <p:cNvSpPr/>
          <p:nvPr/>
        </p:nvSpPr>
        <p:spPr>
          <a:xfrm>
            <a:off x="2199650" y="2360400"/>
            <a:ext cx="304500" cy="993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3"/>
          <p:cNvSpPr txBox="1"/>
          <p:nvPr/>
        </p:nvSpPr>
        <p:spPr>
          <a:xfrm>
            <a:off x="1742775" y="1423450"/>
            <a:ext cx="4350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00"/>
              <a:t>3 PH inverter</a:t>
            </a:r>
            <a:endParaRPr sz="500"/>
          </a:p>
        </p:txBody>
      </p:sp>
      <p:sp>
        <p:nvSpPr>
          <p:cNvPr id="67" name="Google Shape;67;p13"/>
          <p:cNvSpPr txBox="1"/>
          <p:nvPr/>
        </p:nvSpPr>
        <p:spPr>
          <a:xfrm>
            <a:off x="589900" y="1522750"/>
            <a:ext cx="662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/>
              <a:t>2 strings solar</a:t>
            </a:r>
            <a:endParaRPr sz="600"/>
          </a:p>
        </p:txBody>
      </p:sp>
      <p:sp>
        <p:nvSpPr>
          <p:cNvPr id="68" name="Google Shape;68;p13"/>
          <p:cNvSpPr txBox="1"/>
          <p:nvPr/>
        </p:nvSpPr>
        <p:spPr>
          <a:xfrm>
            <a:off x="2622475" y="1604925"/>
            <a:ext cx="2295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  <p:sp>
        <p:nvSpPr>
          <p:cNvPr id="69" name="Google Shape;69;p13"/>
          <p:cNvSpPr txBox="1"/>
          <p:nvPr/>
        </p:nvSpPr>
        <p:spPr>
          <a:xfrm>
            <a:off x="2668550" y="1454350"/>
            <a:ext cx="362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</a:t>
            </a:r>
            <a:endParaRPr/>
          </a:p>
        </p:txBody>
      </p:sp>
      <p:sp>
        <p:nvSpPr>
          <p:cNvPr id="70" name="Google Shape;70;p13"/>
          <p:cNvSpPr/>
          <p:nvPr/>
        </p:nvSpPr>
        <p:spPr>
          <a:xfrm>
            <a:off x="522075" y="2166225"/>
            <a:ext cx="362575" cy="159525"/>
          </a:xfrm>
          <a:prstGeom prst="flowChart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3"/>
          <p:cNvSpPr/>
          <p:nvPr/>
        </p:nvSpPr>
        <p:spPr>
          <a:xfrm>
            <a:off x="935500" y="2166225"/>
            <a:ext cx="362575" cy="159525"/>
          </a:xfrm>
          <a:prstGeom prst="flowChart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3"/>
          <p:cNvSpPr/>
          <p:nvPr/>
        </p:nvSpPr>
        <p:spPr>
          <a:xfrm>
            <a:off x="522075" y="2381175"/>
            <a:ext cx="362575" cy="159525"/>
          </a:xfrm>
          <a:prstGeom prst="flowChart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3"/>
          <p:cNvSpPr/>
          <p:nvPr/>
        </p:nvSpPr>
        <p:spPr>
          <a:xfrm>
            <a:off x="935500" y="2381175"/>
            <a:ext cx="362575" cy="159525"/>
          </a:xfrm>
          <a:prstGeom prst="flowChart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3"/>
          <p:cNvSpPr/>
          <p:nvPr/>
        </p:nvSpPr>
        <p:spPr>
          <a:xfrm>
            <a:off x="522075" y="2596125"/>
            <a:ext cx="362575" cy="159525"/>
          </a:xfrm>
          <a:prstGeom prst="flowChart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3"/>
          <p:cNvSpPr/>
          <p:nvPr/>
        </p:nvSpPr>
        <p:spPr>
          <a:xfrm>
            <a:off x="935500" y="2596125"/>
            <a:ext cx="362575" cy="159525"/>
          </a:xfrm>
          <a:prstGeom prst="flowChart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3"/>
          <p:cNvSpPr txBox="1"/>
          <p:nvPr/>
        </p:nvSpPr>
        <p:spPr>
          <a:xfrm>
            <a:off x="2697650" y="1882225"/>
            <a:ext cx="304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Y</a:t>
            </a:r>
            <a:endParaRPr/>
          </a:p>
        </p:txBody>
      </p:sp>
      <p:sp>
        <p:nvSpPr>
          <p:cNvPr id="77" name="Google Shape;77;p13"/>
          <p:cNvSpPr txBox="1"/>
          <p:nvPr/>
        </p:nvSpPr>
        <p:spPr>
          <a:xfrm>
            <a:off x="2679500" y="2271600"/>
            <a:ext cx="3408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</a:t>
            </a:r>
            <a:endParaRPr/>
          </a:p>
        </p:txBody>
      </p:sp>
      <p:sp>
        <p:nvSpPr>
          <p:cNvPr id="78" name="Google Shape;78;p13"/>
          <p:cNvSpPr/>
          <p:nvPr/>
        </p:nvSpPr>
        <p:spPr>
          <a:xfrm>
            <a:off x="1374175" y="2386050"/>
            <a:ext cx="304500" cy="993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3"/>
          <p:cNvSpPr txBox="1"/>
          <p:nvPr/>
        </p:nvSpPr>
        <p:spPr>
          <a:xfrm>
            <a:off x="1264738" y="1340625"/>
            <a:ext cx="541500" cy="15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DC</a:t>
            </a:r>
            <a:endParaRPr/>
          </a:p>
        </p:txBody>
      </p:sp>
      <p:sp>
        <p:nvSpPr>
          <p:cNvPr id="80" name="Google Shape;80;p13"/>
          <p:cNvSpPr txBox="1"/>
          <p:nvPr/>
        </p:nvSpPr>
        <p:spPr>
          <a:xfrm>
            <a:off x="2186313" y="1220325"/>
            <a:ext cx="473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</a:t>
            </a:r>
            <a:endParaRPr/>
          </a:p>
        </p:txBody>
      </p:sp>
      <p:sp>
        <p:nvSpPr>
          <p:cNvPr id="81" name="Google Shape;81;p13"/>
          <p:cNvSpPr/>
          <p:nvPr/>
        </p:nvSpPr>
        <p:spPr>
          <a:xfrm>
            <a:off x="3357400" y="1363225"/>
            <a:ext cx="362575" cy="159525"/>
          </a:xfrm>
          <a:prstGeom prst="flowChart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3"/>
          <p:cNvSpPr/>
          <p:nvPr/>
        </p:nvSpPr>
        <p:spPr>
          <a:xfrm>
            <a:off x="3357400" y="1911463"/>
            <a:ext cx="362575" cy="159525"/>
          </a:xfrm>
          <a:prstGeom prst="flowChart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3"/>
          <p:cNvSpPr/>
          <p:nvPr/>
        </p:nvSpPr>
        <p:spPr>
          <a:xfrm>
            <a:off x="3357400" y="2459700"/>
            <a:ext cx="362575" cy="159525"/>
          </a:xfrm>
          <a:prstGeom prst="flowChart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3"/>
          <p:cNvSpPr/>
          <p:nvPr/>
        </p:nvSpPr>
        <p:spPr>
          <a:xfrm>
            <a:off x="3785625" y="1363225"/>
            <a:ext cx="362575" cy="159525"/>
          </a:xfrm>
          <a:prstGeom prst="flowChart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3"/>
          <p:cNvSpPr/>
          <p:nvPr/>
        </p:nvSpPr>
        <p:spPr>
          <a:xfrm>
            <a:off x="3785625" y="1911463"/>
            <a:ext cx="362575" cy="159525"/>
          </a:xfrm>
          <a:prstGeom prst="flowChart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3"/>
          <p:cNvSpPr/>
          <p:nvPr/>
        </p:nvSpPr>
        <p:spPr>
          <a:xfrm>
            <a:off x="3785625" y="2459700"/>
            <a:ext cx="362575" cy="159525"/>
          </a:xfrm>
          <a:prstGeom prst="flowChart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3"/>
          <p:cNvSpPr/>
          <p:nvPr/>
        </p:nvSpPr>
        <p:spPr>
          <a:xfrm>
            <a:off x="3357400" y="1543938"/>
            <a:ext cx="362575" cy="159525"/>
          </a:xfrm>
          <a:prstGeom prst="flowChart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3"/>
          <p:cNvSpPr/>
          <p:nvPr/>
        </p:nvSpPr>
        <p:spPr>
          <a:xfrm>
            <a:off x="3785625" y="1543938"/>
            <a:ext cx="362575" cy="159525"/>
          </a:xfrm>
          <a:prstGeom prst="flowChart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3"/>
          <p:cNvSpPr/>
          <p:nvPr/>
        </p:nvSpPr>
        <p:spPr>
          <a:xfrm>
            <a:off x="3357400" y="2112075"/>
            <a:ext cx="362575" cy="159525"/>
          </a:xfrm>
          <a:prstGeom prst="flowChart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3"/>
          <p:cNvSpPr/>
          <p:nvPr/>
        </p:nvSpPr>
        <p:spPr>
          <a:xfrm>
            <a:off x="3785625" y="2112075"/>
            <a:ext cx="362575" cy="159525"/>
          </a:xfrm>
          <a:prstGeom prst="flowChart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3"/>
          <p:cNvSpPr/>
          <p:nvPr/>
        </p:nvSpPr>
        <p:spPr>
          <a:xfrm>
            <a:off x="3357400" y="2648075"/>
            <a:ext cx="362575" cy="159525"/>
          </a:xfrm>
          <a:prstGeom prst="flowChart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3"/>
          <p:cNvSpPr/>
          <p:nvPr/>
        </p:nvSpPr>
        <p:spPr>
          <a:xfrm>
            <a:off x="3785625" y="2648075"/>
            <a:ext cx="362575" cy="159525"/>
          </a:xfrm>
          <a:prstGeom prst="flowChart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3"/>
          <p:cNvSpPr/>
          <p:nvPr/>
        </p:nvSpPr>
        <p:spPr>
          <a:xfrm>
            <a:off x="4184050" y="1482338"/>
            <a:ext cx="304500" cy="993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3"/>
          <p:cNvSpPr/>
          <p:nvPr/>
        </p:nvSpPr>
        <p:spPr>
          <a:xfrm>
            <a:off x="4184050" y="2012763"/>
            <a:ext cx="304500" cy="993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3"/>
          <p:cNvSpPr/>
          <p:nvPr/>
        </p:nvSpPr>
        <p:spPr>
          <a:xfrm>
            <a:off x="4184050" y="2596113"/>
            <a:ext cx="304500" cy="993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3"/>
          <p:cNvSpPr/>
          <p:nvPr/>
        </p:nvSpPr>
        <p:spPr>
          <a:xfrm>
            <a:off x="4616575" y="1348725"/>
            <a:ext cx="265800" cy="374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3"/>
          <p:cNvSpPr/>
          <p:nvPr/>
        </p:nvSpPr>
        <p:spPr>
          <a:xfrm>
            <a:off x="4616575" y="1924238"/>
            <a:ext cx="265800" cy="374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3"/>
          <p:cNvSpPr/>
          <p:nvPr/>
        </p:nvSpPr>
        <p:spPr>
          <a:xfrm>
            <a:off x="4616575" y="2432900"/>
            <a:ext cx="265800" cy="374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3"/>
          <p:cNvSpPr txBox="1"/>
          <p:nvPr/>
        </p:nvSpPr>
        <p:spPr>
          <a:xfrm>
            <a:off x="4498075" y="1351425"/>
            <a:ext cx="502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/>
              <a:t>R Inverter</a:t>
            </a:r>
            <a:endParaRPr sz="600"/>
          </a:p>
        </p:txBody>
      </p:sp>
      <p:sp>
        <p:nvSpPr>
          <p:cNvPr id="100" name="Google Shape;100;p13"/>
          <p:cNvSpPr txBox="1"/>
          <p:nvPr/>
        </p:nvSpPr>
        <p:spPr>
          <a:xfrm>
            <a:off x="3615925" y="1455075"/>
            <a:ext cx="2784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3"/>
          <p:cNvSpPr/>
          <p:nvPr/>
        </p:nvSpPr>
        <p:spPr>
          <a:xfrm>
            <a:off x="6127575" y="1295538"/>
            <a:ext cx="362575" cy="159525"/>
          </a:xfrm>
          <a:prstGeom prst="flowChart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3"/>
          <p:cNvSpPr/>
          <p:nvPr/>
        </p:nvSpPr>
        <p:spPr>
          <a:xfrm>
            <a:off x="6127575" y="1513025"/>
            <a:ext cx="362575" cy="159525"/>
          </a:xfrm>
          <a:prstGeom prst="flowChart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3"/>
          <p:cNvSpPr/>
          <p:nvPr/>
        </p:nvSpPr>
        <p:spPr>
          <a:xfrm>
            <a:off x="6127575" y="1839225"/>
            <a:ext cx="362575" cy="159525"/>
          </a:xfrm>
          <a:prstGeom prst="flowChart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3"/>
          <p:cNvSpPr/>
          <p:nvPr/>
        </p:nvSpPr>
        <p:spPr>
          <a:xfrm>
            <a:off x="6127575" y="2074075"/>
            <a:ext cx="362575" cy="159525"/>
          </a:xfrm>
          <a:prstGeom prst="flowChart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3"/>
          <p:cNvSpPr/>
          <p:nvPr/>
        </p:nvSpPr>
        <p:spPr>
          <a:xfrm>
            <a:off x="6127575" y="2491975"/>
            <a:ext cx="362575" cy="159525"/>
          </a:xfrm>
          <a:prstGeom prst="flowChart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3"/>
          <p:cNvSpPr/>
          <p:nvPr/>
        </p:nvSpPr>
        <p:spPr>
          <a:xfrm>
            <a:off x="6127575" y="2678113"/>
            <a:ext cx="362575" cy="159525"/>
          </a:xfrm>
          <a:prstGeom prst="flowChart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3"/>
          <p:cNvSpPr/>
          <p:nvPr/>
        </p:nvSpPr>
        <p:spPr>
          <a:xfrm>
            <a:off x="6514100" y="1325650"/>
            <a:ext cx="265800" cy="993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3"/>
          <p:cNvSpPr/>
          <p:nvPr/>
        </p:nvSpPr>
        <p:spPr>
          <a:xfrm>
            <a:off x="6514100" y="1544375"/>
            <a:ext cx="265800" cy="993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3"/>
          <p:cNvSpPr/>
          <p:nvPr/>
        </p:nvSpPr>
        <p:spPr>
          <a:xfrm>
            <a:off x="6506825" y="2104825"/>
            <a:ext cx="265800" cy="993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3"/>
          <p:cNvSpPr/>
          <p:nvPr/>
        </p:nvSpPr>
        <p:spPr>
          <a:xfrm>
            <a:off x="6514100" y="2548500"/>
            <a:ext cx="265800" cy="993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3"/>
          <p:cNvSpPr/>
          <p:nvPr/>
        </p:nvSpPr>
        <p:spPr>
          <a:xfrm>
            <a:off x="6506825" y="2708225"/>
            <a:ext cx="265800" cy="993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3"/>
          <p:cNvSpPr/>
          <p:nvPr/>
        </p:nvSpPr>
        <p:spPr>
          <a:xfrm>
            <a:off x="6496800" y="1872438"/>
            <a:ext cx="265800" cy="993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3" name="Google Shape;113;p13"/>
          <p:cNvCxnSpPr/>
          <p:nvPr/>
        </p:nvCxnSpPr>
        <p:spPr>
          <a:xfrm flipH="1">
            <a:off x="1521625" y="1251775"/>
            <a:ext cx="9600" cy="1551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4" name="Google Shape;114;p13"/>
          <p:cNvCxnSpPr/>
          <p:nvPr/>
        </p:nvCxnSpPr>
        <p:spPr>
          <a:xfrm flipH="1">
            <a:off x="4377575" y="1244713"/>
            <a:ext cx="9600" cy="1551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5" name="Google Shape;115;p13"/>
          <p:cNvSpPr/>
          <p:nvPr/>
        </p:nvSpPr>
        <p:spPr>
          <a:xfrm>
            <a:off x="6929500" y="1310650"/>
            <a:ext cx="304500" cy="1293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3"/>
          <p:cNvSpPr/>
          <p:nvPr/>
        </p:nvSpPr>
        <p:spPr>
          <a:xfrm>
            <a:off x="6929500" y="1528138"/>
            <a:ext cx="304500" cy="1293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3"/>
          <p:cNvSpPr/>
          <p:nvPr/>
        </p:nvSpPr>
        <p:spPr>
          <a:xfrm>
            <a:off x="6929500" y="1864325"/>
            <a:ext cx="304500" cy="1293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3"/>
          <p:cNvSpPr/>
          <p:nvPr/>
        </p:nvSpPr>
        <p:spPr>
          <a:xfrm>
            <a:off x="6929500" y="2086975"/>
            <a:ext cx="304500" cy="1293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13"/>
          <p:cNvSpPr/>
          <p:nvPr/>
        </p:nvSpPr>
        <p:spPr>
          <a:xfrm>
            <a:off x="6929500" y="2507088"/>
            <a:ext cx="304500" cy="1293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13"/>
          <p:cNvSpPr/>
          <p:nvPr/>
        </p:nvSpPr>
        <p:spPr>
          <a:xfrm>
            <a:off x="6929500" y="2693238"/>
            <a:ext cx="304500" cy="1293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13"/>
          <p:cNvSpPr/>
          <p:nvPr/>
        </p:nvSpPr>
        <p:spPr>
          <a:xfrm>
            <a:off x="7297000" y="1543150"/>
            <a:ext cx="502800" cy="993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13"/>
          <p:cNvSpPr/>
          <p:nvPr/>
        </p:nvSpPr>
        <p:spPr>
          <a:xfrm>
            <a:off x="7297000" y="2101975"/>
            <a:ext cx="502800" cy="993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23" name="Google Shape;123;p13"/>
          <p:cNvCxnSpPr>
            <a:stCxn id="115" idx="2"/>
            <a:endCxn id="116" idx="0"/>
          </p:cNvCxnSpPr>
          <p:nvPr/>
        </p:nvCxnSpPr>
        <p:spPr>
          <a:xfrm>
            <a:off x="7081750" y="1439950"/>
            <a:ext cx="0" cy="88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4" name="Google Shape;124;p13"/>
          <p:cNvCxnSpPr>
            <a:stCxn id="117" idx="2"/>
            <a:endCxn id="118" idx="0"/>
          </p:cNvCxnSpPr>
          <p:nvPr/>
        </p:nvCxnSpPr>
        <p:spPr>
          <a:xfrm>
            <a:off x="7081750" y="1993625"/>
            <a:ext cx="0" cy="93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5" name="Google Shape;125;p13"/>
          <p:cNvSpPr/>
          <p:nvPr/>
        </p:nvSpPr>
        <p:spPr>
          <a:xfrm>
            <a:off x="7297000" y="2708250"/>
            <a:ext cx="502800" cy="993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26" name="Google Shape;126;p13"/>
          <p:cNvCxnSpPr>
            <a:stCxn id="120" idx="0"/>
            <a:endCxn id="119" idx="2"/>
          </p:cNvCxnSpPr>
          <p:nvPr/>
        </p:nvCxnSpPr>
        <p:spPr>
          <a:xfrm rot="10800000">
            <a:off x="7081750" y="2636238"/>
            <a:ext cx="0" cy="57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7" name="Google Shape;127;p13"/>
          <p:cNvCxnSpPr/>
          <p:nvPr/>
        </p:nvCxnSpPr>
        <p:spPr>
          <a:xfrm>
            <a:off x="7724925" y="1213375"/>
            <a:ext cx="4800" cy="1682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8" name="Google Shape;128;p13"/>
          <p:cNvSpPr txBox="1"/>
          <p:nvPr/>
        </p:nvSpPr>
        <p:spPr>
          <a:xfrm>
            <a:off x="4512625" y="1926938"/>
            <a:ext cx="473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/>
              <a:t>Y inverter</a:t>
            </a:r>
            <a:endParaRPr sz="600"/>
          </a:p>
        </p:txBody>
      </p:sp>
      <p:sp>
        <p:nvSpPr>
          <p:cNvPr id="129" name="Google Shape;129;p13"/>
          <p:cNvSpPr txBox="1"/>
          <p:nvPr/>
        </p:nvSpPr>
        <p:spPr>
          <a:xfrm>
            <a:off x="4499325" y="2428800"/>
            <a:ext cx="5028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/>
              <a:t>B inverter</a:t>
            </a:r>
            <a:endParaRPr sz="600"/>
          </a:p>
        </p:txBody>
      </p:sp>
      <p:sp>
        <p:nvSpPr>
          <p:cNvPr id="130" name="Google Shape;130;p13"/>
          <p:cNvSpPr txBox="1"/>
          <p:nvPr/>
        </p:nvSpPr>
        <p:spPr>
          <a:xfrm>
            <a:off x="6937138" y="1221413"/>
            <a:ext cx="340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/>
              <a:t>MI</a:t>
            </a:r>
            <a:endParaRPr sz="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