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sldIdLst>
    <p:sldId id="259" r:id="rId5"/>
    <p:sldId id="281" r:id="rId6"/>
    <p:sldId id="295" r:id="rId7"/>
    <p:sldId id="294" r:id="rId8"/>
    <p:sldId id="296" r:id="rId9"/>
    <p:sldId id="312" r:id="rId10"/>
    <p:sldId id="313" r:id="rId11"/>
    <p:sldId id="314" r:id="rId12"/>
    <p:sldId id="308" r:id="rId13"/>
    <p:sldId id="310" r:id="rId14"/>
    <p:sldId id="307" r:id="rId15"/>
    <p:sldId id="30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6210" autoAdjust="0"/>
  </p:normalViewPr>
  <p:slideViewPr>
    <p:cSldViewPr snapToGrid="0">
      <p:cViewPr varScale="1">
        <p:scale>
          <a:sx n="155" d="100"/>
          <a:sy n="155" d="100"/>
        </p:scale>
        <p:origin x="2064" y="144"/>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a:lstStyle/>
        <a:p>
          <a:endParaRPr lang="en-US"/>
        </a:p>
      </dgm:t>
    </dgm:pt>
    <dgm:pt modelId="{E40F4386-8831-418F-B705-2EF711FB0638}">
      <dgm:prSet phldrT="[Text]"/>
      <dgm:spPr/>
      <dgm:t>
        <a:bodyPr/>
        <a:lstStyle/>
        <a:p>
          <a:r>
            <a:rPr lang="en-US" dirty="0"/>
            <a:t>Title</a:t>
          </a:r>
        </a:p>
      </dgm:t>
    </dgm:pt>
    <dgm:pt modelId="{BA5DB78F-0BD1-45CF-9B96-46A70AB3D9A2}" type="parTrans" cxnId="{6DB8FFBA-487B-4E87-9D41-FD7AF2F69CF4}">
      <dgm:prSet/>
      <dgm:spPr/>
      <dgm:t>
        <a:bodyPr/>
        <a:lstStyle/>
        <a:p>
          <a:endParaRPr lang="en-US"/>
        </a:p>
      </dgm:t>
    </dgm:pt>
    <dgm:pt modelId="{D0CAE994-5783-41EC-9711-4E1D519F3834}" type="sibTrans" cxnId="{6DB8FFBA-487B-4E87-9D41-FD7AF2F69CF4}">
      <dgm:prSet/>
      <dgm:spPr/>
      <dgm:t>
        <a:bodyPr/>
        <a:lstStyle/>
        <a:p>
          <a:endParaRPr lang="en-US"/>
        </a:p>
      </dgm:t>
    </dgm:pt>
    <dgm:pt modelId="{9D775CEA-FB87-47C4-9A33-B679A4F91D5A}">
      <dgm:prSet phldrT="[Text]" custT="1"/>
      <dgm:spPr/>
      <dgm:t>
        <a:bodyPr/>
        <a:lstStyle/>
        <a:p>
          <a:r>
            <a:rPr lang="en-US" sz="1400" b="0" i="0" u="none" dirty="0"/>
            <a:t>To start a presentation, go to the Slide Show tab, and select From Beginning.</a:t>
          </a:r>
          <a:endParaRPr lang="en-US" sz="1400" dirty="0"/>
        </a:p>
      </dgm:t>
    </dgm:pt>
    <dgm:pt modelId="{C3B4CFE3-1417-4427-AA54-FBDCAAFFE651}" type="parTrans" cxnId="{7FD8009C-0CEB-41DE-B0CC-709282B25D15}">
      <dgm:prSet/>
      <dgm:spPr/>
      <dgm:t>
        <a:bodyPr/>
        <a:lstStyle/>
        <a:p>
          <a:endParaRPr lang="en-US"/>
        </a:p>
      </dgm:t>
    </dgm:pt>
    <dgm:pt modelId="{DCB568C9-3C02-42D5-BA11-189A5C3024AA}" type="sibTrans" cxnId="{7FD8009C-0CEB-41DE-B0CC-709282B25D15}">
      <dgm:prSet/>
      <dgm:spPr/>
      <dgm:t>
        <a:bodyPr/>
        <a:lstStyle/>
        <a:p>
          <a:endParaRPr lang="en-US"/>
        </a:p>
      </dgm:t>
    </dgm:pt>
    <dgm:pt modelId="{93FF5F9D-AAFA-4950-8546-6AECA4470D48}">
      <dgm:prSet phldrT="[Text]"/>
      <dgm:spPr/>
      <dgm:t>
        <a:bodyPr/>
        <a:lstStyle/>
        <a:p>
          <a:r>
            <a:rPr lang="en-US" dirty="0"/>
            <a:t>Title</a:t>
          </a:r>
        </a:p>
      </dgm:t>
    </dgm:pt>
    <dgm:pt modelId="{3D298734-E7B7-4677-BE81-F586C8D97438}" type="parTrans" cxnId="{06A2C4EF-834F-43FD-B45A-1554E6A68EBB}">
      <dgm:prSet/>
      <dgm:spPr/>
      <dgm:t>
        <a:bodyPr/>
        <a:lstStyle/>
        <a:p>
          <a:endParaRPr lang="en-US"/>
        </a:p>
      </dgm:t>
    </dgm:pt>
    <dgm:pt modelId="{38F0A00F-2CCF-46E9-AA53-7C6F7D500B84}" type="sibTrans" cxnId="{06A2C4EF-834F-43FD-B45A-1554E6A68EBB}">
      <dgm:prSet/>
      <dgm:spPr/>
      <dgm:t>
        <a:bodyPr/>
        <a:lstStyle/>
        <a:p>
          <a:endParaRPr lang="en-US"/>
        </a:p>
      </dgm:t>
    </dgm:pt>
    <dgm:pt modelId="{7C246739-132B-41AD-8DFA-A108B89D138D}">
      <dgm:prSet phldrT="[Text]" custT="1"/>
      <dgm:spPr/>
      <dgm:t>
        <a:bodyPr/>
        <a:lstStyle/>
        <a:p>
          <a:r>
            <a:rPr lang="en-US" sz="1400" b="0" i="0" u="none" dirty="0"/>
            <a:t>During your presentation, the speaker notes are visible on your monitor, but aren't visible to the audience. </a:t>
          </a:r>
          <a:endParaRPr lang="en-US" sz="1400" dirty="0"/>
        </a:p>
      </dgm:t>
    </dgm:pt>
    <dgm:pt modelId="{6DC6AB27-331E-4C02-81E1-D2DC0951F94A}" type="parTrans" cxnId="{21F68C21-0932-40ED-B3AD-15446DF383C2}">
      <dgm:prSet/>
      <dgm:spPr/>
      <dgm:t>
        <a:bodyPr/>
        <a:lstStyle/>
        <a:p>
          <a:endParaRPr lang="en-US"/>
        </a:p>
      </dgm:t>
    </dgm:pt>
    <dgm:pt modelId="{ABE6CE27-78DF-4DFE-AE98-C519395C0138}" type="sibTrans" cxnId="{21F68C21-0932-40ED-B3AD-15446DF383C2}">
      <dgm:prSet/>
      <dgm:spPr/>
      <dgm:t>
        <a:bodyPr/>
        <a:lstStyle/>
        <a:p>
          <a:endParaRPr lang="en-US"/>
        </a:p>
      </dgm:t>
    </dgm:pt>
    <dgm:pt modelId="{57D926EE-FF1C-4F8E-BE58-791552003389}">
      <dgm:prSet phldrT="[Text]"/>
      <dgm:spPr/>
      <dgm:t>
        <a:bodyPr/>
        <a:lstStyle/>
        <a:p>
          <a:r>
            <a:rPr lang="en-US" dirty="0"/>
            <a:t>Title</a:t>
          </a:r>
        </a:p>
      </dgm:t>
    </dgm:pt>
    <dgm:pt modelId="{73E44EEA-ED9D-47FC-9428-986D0A1FC4C0}" type="parTrans" cxnId="{369994A5-D668-4BAA-BAE5-4659A47CAE31}">
      <dgm:prSet/>
      <dgm:spPr/>
      <dgm:t>
        <a:bodyPr/>
        <a:lstStyle/>
        <a:p>
          <a:endParaRPr lang="en-US"/>
        </a:p>
      </dgm:t>
    </dgm:pt>
    <dgm:pt modelId="{A8CFE573-C424-4A7A-A6DC-2CAFAF6BE4BE}" type="sibTrans" cxnId="{369994A5-D668-4BAA-BAE5-4659A47CAE31}">
      <dgm:prSet/>
      <dgm:spPr/>
      <dgm:t>
        <a:bodyPr/>
        <a:lstStyle/>
        <a:p>
          <a:endParaRPr lang="en-US"/>
        </a:p>
      </dgm:t>
    </dgm:pt>
    <dgm:pt modelId="{C29A2877-D327-472A-B8DE-A9582740D1C4}">
      <dgm:prSet phldrT="[Text]"/>
      <dgm:spPr/>
      <dgm:t>
        <a:bodyPr/>
        <a:lstStyle/>
        <a:p>
          <a:r>
            <a:rPr lang="en-US" dirty="0"/>
            <a:t>Title</a:t>
          </a:r>
        </a:p>
      </dgm:t>
    </dgm:pt>
    <dgm:pt modelId="{ACB8F89D-E3F0-46D6-9FE2-0E08ED03F108}" type="parTrans" cxnId="{E06C2FA0-97C9-4115-8036-5641738523F0}">
      <dgm:prSet/>
      <dgm:spPr/>
      <dgm:t>
        <a:bodyPr/>
        <a:lstStyle/>
        <a:p>
          <a:endParaRPr lang="en-US"/>
        </a:p>
      </dgm:t>
    </dgm:pt>
    <dgm:pt modelId="{4C9B2A60-E155-4BBB-A3EE-15AEEAA6D5C7}" type="sibTrans" cxnId="{E06C2FA0-97C9-4115-8036-5641738523F0}">
      <dgm:prSet/>
      <dgm:spPr/>
      <dgm:t>
        <a:bodyPr/>
        <a:lstStyle/>
        <a:p>
          <a:endParaRPr lang="en-US"/>
        </a:p>
      </dgm:t>
    </dgm:pt>
    <dgm:pt modelId="{04956CC5-BC9D-4B6B-9065-8589629A4900}">
      <dgm:prSet phldrT="[Text]" custT="1"/>
      <dgm:spPr/>
      <dgm:t>
        <a:bodyPr/>
        <a:lstStyle/>
        <a:p>
          <a:r>
            <a:rPr lang="en-US" sz="1400" b="0" i="0" u="none" dirty="0"/>
            <a:t>The Notes pane is a box that appears below each slide. Tap it to add notes. </a:t>
          </a:r>
          <a:endParaRPr lang="en-US" sz="1400" dirty="0"/>
        </a:p>
      </dgm:t>
    </dgm:pt>
    <dgm:pt modelId="{EF3CCB5D-2D2B-414F-9C3E-2A98641DE75C}" type="parTrans" cxnId="{BE51D2B2-029C-4554-8705-90B588CC81C4}">
      <dgm:prSet/>
      <dgm:spPr/>
      <dgm:t>
        <a:bodyPr/>
        <a:lstStyle/>
        <a:p>
          <a:endParaRPr lang="en-US"/>
        </a:p>
      </dgm:t>
    </dgm:pt>
    <dgm:pt modelId="{4A8BA95F-C155-4C29-BC73-64B882D2BD09}" type="sibTrans" cxnId="{BE51D2B2-029C-4554-8705-90B588CC81C4}">
      <dgm:prSet/>
      <dgm:spPr/>
      <dgm:t>
        <a:bodyPr/>
        <a:lstStyle/>
        <a:p>
          <a:endParaRPr lang="en-US"/>
        </a:p>
      </dgm:t>
    </dgm:pt>
    <dgm:pt modelId="{25D1910D-4E8B-4393-8125-38DEB2A68B1E}">
      <dgm:prSet phldrT="[Text]" custT="1"/>
      <dgm:spPr/>
      <dgm:t>
        <a:bodyPr/>
        <a:lstStyle/>
        <a:p>
          <a:r>
            <a:rPr lang="en-US" sz="1400" b="0" i="0" u="none" dirty="0"/>
            <a:t>If you don’t see the Notes pane or it is completely minimized, click Notes on the task bar across the bottom of the PowerPoint window.</a:t>
          </a:r>
          <a:endParaRPr lang="en-US" sz="1500" dirty="0"/>
        </a:p>
      </dgm:t>
    </dgm:pt>
    <dgm:pt modelId="{71FC1CD1-8933-446D-A410-F2E5ECFCDCD4}" type="parTrans" cxnId="{D76B7430-3357-4174-8439-41EDA872EF5F}">
      <dgm:prSet/>
      <dgm:spPr/>
      <dgm:t>
        <a:bodyPr/>
        <a:lstStyle/>
        <a:p>
          <a:endParaRPr lang="en-US"/>
        </a:p>
      </dgm:t>
    </dgm:pt>
    <dgm:pt modelId="{FD38C820-2D77-442C-81A5-3C5E08D280FF}" type="sibTrans" cxnId="{D76B7430-3357-4174-8439-41EDA872EF5F}">
      <dgm:prSet/>
      <dgm:spPr/>
      <dgm:t>
        <a:bodyPr/>
        <a:lstStyle/>
        <a:p>
          <a:endParaRPr lang="en-US"/>
        </a:p>
      </dgm:t>
    </dgm:pt>
    <dgm:pt modelId="{216BC4CD-18EE-4F27-8680-F1299126CE77}">
      <dgm:prSet phldrT="[Text]"/>
      <dgm:spPr/>
      <dgm:t>
        <a:bodyPr/>
        <a:lstStyle/>
        <a:p>
          <a:r>
            <a:rPr lang="en-US" dirty="0"/>
            <a:t>Title</a:t>
          </a:r>
        </a:p>
      </dgm:t>
    </dgm:pt>
    <dgm:pt modelId="{53BD166D-91E5-487C-BD55-AC4B1FA9AFAB}" type="sibTrans" cxnId="{0A3B7C5F-7735-4608-8242-E6F73844D071}">
      <dgm:prSet/>
      <dgm:spPr/>
      <dgm:t>
        <a:bodyPr/>
        <a:lstStyle/>
        <a:p>
          <a:endParaRPr lang="en-US"/>
        </a:p>
      </dgm:t>
    </dgm:pt>
    <dgm:pt modelId="{9035202F-34B7-4FD2-ABEC-FBF9181D08E7}" type="parTrans" cxnId="{0A3B7C5F-7735-4608-8242-E6F73844D071}">
      <dgm:prSet/>
      <dgm:spPr/>
      <dgm:t>
        <a:bodyPr/>
        <a:lstStyle/>
        <a:p>
          <a:endParaRPr lang="en-US"/>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Y="-3516"/>
      <dgm:spPr/>
    </dgm:pt>
    <dgm:pt modelId="{0D47F3AA-634C-409F-BD69-E4BACD9CCCFA}" type="pres">
      <dgm:prSet presAssocID="{E40F4386-8831-418F-B705-2EF711FB0638}" presName="Ellipse" presStyleLbl="fgAcc1" presStyleIdx="1" presStyleCnt="6"/>
      <dgm:spPr>
        <a:solidFill>
          <a:srgbClr val="FFC000">
            <a:alpha val="90000"/>
          </a:srgb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X="1381" custLinFactNeighborY="-16964"/>
      <dgm:spPr/>
    </dgm:pt>
    <dgm:pt modelId="{2E4364CD-3B8A-4A42-AB11-744F4277900A}" type="pres">
      <dgm:prSet presAssocID="{216BC4CD-18EE-4F27-8680-F1299126CE77}" presName="Ellipse" presStyleLbl="fgAcc1" presStyleIdx="2" presStyleCnt="6"/>
      <dgm:spPr>
        <a:solidFill>
          <a:srgbClr val="FFC000">
            <a:alpha val="90000"/>
          </a:srgb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custLinFactNeighborX="-29074" custLinFactNeighborY="4096">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Y="-3516"/>
      <dgm:spPr/>
    </dgm:pt>
    <dgm:pt modelId="{C25D9000-2762-4B6C-BFD6-7B6C2D0122B9}" type="pres">
      <dgm:prSet presAssocID="{93FF5F9D-AAFA-4950-8546-6AECA4470D48}" presName="Ellipse" presStyleLbl="fgAcc1" presStyleIdx="3" presStyleCnt="6"/>
      <dgm:spPr>
        <a:solidFill>
          <a:srgbClr val="FFC000">
            <a:alpha val="90000"/>
          </a:srgb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custLinFactNeighborX="-56042" custLinFactNeighborY="-4096">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rgbClr val="FFC000">
            <a:alpha val="90000"/>
          </a:srgb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LinFactNeighborY="-3516"/>
      <dgm:spPr/>
    </dgm:pt>
    <dgm:pt modelId="{D2FD05BB-C8D3-4629-A36D-3F0D8E17237D}" type="pres">
      <dgm:prSet presAssocID="{C29A2877-D327-472A-B8DE-A9582740D1C4}" presName="Ellipse" presStyleLbl="fgAcc1" presStyleIdx="5"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custLinFactNeighborX="11166" custLinFactNeighborY="3370">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D76B7430-3357-4174-8439-41EDA872EF5F}" srcId="{C29A2877-D327-472A-B8DE-A9582740D1C4}" destId="{25D1910D-4E8B-4393-8125-38DEB2A68B1E}" srcOrd="0" destOrd="0" parTransId="{71FC1CD1-8933-446D-A410-F2E5ECFCDCD4}" sibTransId="{FD38C820-2D77-442C-81A5-3C5E08D280FF}"/>
    <dgm:cxn modelId="{10C14F34-D61A-4E98-B25B-3E085A103CE3}" type="presOf" srcId="{160C5714-0868-4287-90D8-28FB7BF6BD2C}" destId="{407671DE-689A-4402-8922-08873E63480D}" srcOrd="0" destOrd="0" presId="urn:microsoft.com/office/officeart/2017/3/layout/DropPinTimeline#2"/>
    <dgm:cxn modelId="{0A3B7C5F-7735-4608-8242-E6F73844D071}" srcId="{160C5714-0868-4287-90D8-28FB7BF6BD2C}" destId="{216BC4CD-18EE-4F27-8680-F1299126CE77}" srcOrd="1" destOrd="0" parTransId="{9035202F-34B7-4FD2-ABEC-FBF9181D08E7}" sibTransId="{53BD166D-91E5-487C-BD55-AC4B1FA9AFAB}"/>
    <dgm:cxn modelId="{676C0349-F2D6-4D2C-9FCF-F305471D4E59}" type="presOf" srcId="{216BC4CD-18EE-4F27-8680-F1299126CE77}" destId="{6386BA6E-453A-41E1-ADAD-7626B92BD1BF}" srcOrd="0" destOrd="0" presId="urn:microsoft.com/office/officeart/2017/3/layout/DropPinTimeline#2"/>
    <dgm:cxn modelId="{5014994C-918A-42D4-A167-074D88DB0B7A}" type="presOf" srcId="{7C246739-132B-41AD-8DFA-A108B89D138D}" destId="{C08C98A3-4322-425C-8260-4319044AFBF1}" srcOrd="0" destOrd="0" presId="urn:microsoft.com/office/officeart/2017/3/layout/DropPinTimeline#2"/>
    <dgm:cxn modelId="{6EE63C79-C3BB-40FB-8A21-3E84A0431EC1}" type="presOf" srcId="{04956CC5-BC9D-4B6B-9065-8589629A4900}" destId="{FA75F9D6-BA19-40B6-8EBB-F8B5A1A5DB04}" srcOrd="0" destOrd="0" presId="urn:microsoft.com/office/officeart/2017/3/layout/DropPinTimeline#2"/>
    <dgm:cxn modelId="{D8458B8B-6A4A-41F6-A4AC-6449A963A532}" type="presOf" srcId="{57D926EE-FF1C-4F8E-BE58-791552003389}" destId="{7759EFD6-8D9B-407B-BFD2-E887C01621A3}"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71FE39CF-70A2-4C21-8FB1-F54587B63FA9}" type="presOf" srcId="{9D775CEA-FB87-47C4-9A33-B679A4F91D5A}" destId="{A292B0A5-8BE5-4E84-8618-26EA28CFF4A3}" srcOrd="0" destOrd="0" presId="urn:microsoft.com/office/officeart/2017/3/layout/DropPinTimeline#2"/>
    <dgm:cxn modelId="{300126DA-65CE-4820-8449-FCF3ECC004FE}" type="presOf" srcId="{93FF5F9D-AAFA-4950-8546-6AECA4470D48}" destId="{52F3B4A2-8EDD-4B40-B5F3-A1CECB56D29F}"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142AC4D7-5C4C-4E46-BF7E-0B965E0F52C1}" type="presParOf" srcId="{46D0A0B6-99C1-4C93-9D07-D394FCD06FBC}" destId="{CEDC3BDA-322C-4005-A3A5-77E148865242}" srcOrd="4"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5" destOrd="0" presId="urn:microsoft.com/office/officeart/2017/3/layout/DropPinTimeline#2"/>
    <dgm:cxn modelId="{C6A89C30-6AD3-4D93-A6B6-89620029568F}" type="presParOf" srcId="{46D0A0B6-99C1-4C93-9D07-D394FCD06FBC}" destId="{FB2E9D8E-3404-4E79-B215-9DBE16583FBD}" srcOrd="6"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7" destOrd="0" presId="urn:microsoft.com/office/officeart/2017/3/layout/DropPinTimeline#2"/>
    <dgm:cxn modelId="{5E6C8F40-D55B-4CFE-845F-72F885373850}" type="presParOf" srcId="{46D0A0B6-99C1-4C93-9D07-D394FCD06FBC}" destId="{07E7D5C7-192C-4FD4-8FDB-8367E75296B2}" srcOrd="8"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175669"/>
          <a:ext cx="10693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166287" y="48729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201435" y="522446"/>
          <a:ext cx="246091" cy="246091"/>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548200" y="887672"/>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To start a presentation, go to the Slide Show tab, and select From Beginning.</a:t>
          </a:r>
          <a:endParaRPr lang="en-US" sz="1400" kern="1200" dirty="0"/>
        </a:p>
      </dsp:txBody>
      <dsp:txXfrm>
        <a:off x="548200" y="887672"/>
        <a:ext cx="2932566" cy="1287996"/>
      </dsp:txXfrm>
    </dsp:sp>
    <dsp:sp modelId="{AA393DB5-4DAB-4AB9-875A-4BE9E87DA2BF}">
      <dsp:nvSpPr>
        <dsp:cNvPr id="0" name=""/>
        <dsp:cNvSpPr/>
      </dsp:nvSpPr>
      <dsp:spPr>
        <a:xfrm>
          <a:off x="548200" y="435133"/>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548200" y="435133"/>
        <a:ext cx="2932566" cy="452539"/>
      </dsp:txXfrm>
    </dsp:sp>
    <dsp:sp modelId="{D10F2BCE-B77B-4F05-95FD-A65109E5DEA0}">
      <dsp:nvSpPr>
        <dsp:cNvPr id="0" name=""/>
        <dsp:cNvSpPr/>
      </dsp:nvSpPr>
      <dsp:spPr>
        <a:xfrm>
          <a:off x="324480"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286761"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059518" y="347350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094666" y="3508656"/>
          <a:ext cx="246091" cy="246091"/>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1435252" y="2194205"/>
          <a:ext cx="2932566" cy="1287996"/>
        </a:xfrm>
        <a:prstGeom prst="rect">
          <a:avLst/>
        </a:prstGeom>
        <a:noFill/>
        <a:ln>
          <a:noFill/>
        </a:ln>
        <a:effectLst/>
      </dsp:spPr>
      <dsp:style>
        <a:lnRef idx="0">
          <a:scrgbClr r="0" g="0" b="0"/>
        </a:lnRef>
        <a:fillRef idx="0">
          <a:scrgbClr r="0" g="0" b="0"/>
        </a:fillRef>
        <a:effectRef idx="0">
          <a:scrgbClr r="0" g="0" b="0"/>
        </a:effectRef>
        <a:fontRef idx="minor"/>
      </dsp:style>
    </dsp:sp>
    <dsp:sp modelId="{6386BA6E-453A-41E1-ADAD-7626B92BD1BF}">
      <dsp:nvSpPr>
        <dsp:cNvPr id="0" name=""/>
        <dsp:cNvSpPr/>
      </dsp:nvSpPr>
      <dsp:spPr>
        <a:xfrm>
          <a:off x="1435252" y="3482201"/>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1435252" y="3482201"/>
        <a:ext cx="2932566" cy="452539"/>
      </dsp:txXfrm>
    </dsp:sp>
    <dsp:sp modelId="{DB95D829-80DF-4ADA-B04C-CE92ADFB6606}">
      <dsp:nvSpPr>
        <dsp:cNvPr id="0" name=""/>
        <dsp:cNvSpPr/>
      </dsp:nvSpPr>
      <dsp:spPr>
        <a:xfrm>
          <a:off x="1211532" y="2194205"/>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1173813" y="2153476"/>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2002150" y="468762"/>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2037298" y="503910"/>
          <a:ext cx="246091" cy="246091"/>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2384064" y="869136"/>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During your presentation, the speaker notes are visible on your monitor, but aren't visible to the audience. </a:t>
          </a:r>
          <a:endParaRPr lang="en-US" sz="1400" kern="1200" dirty="0"/>
        </a:p>
      </dsp:txBody>
      <dsp:txXfrm>
        <a:off x="2384064" y="869136"/>
        <a:ext cx="2932566" cy="1287996"/>
      </dsp:txXfrm>
    </dsp:sp>
    <dsp:sp modelId="{52F3B4A2-8EDD-4B40-B5F3-A1CECB56D29F}">
      <dsp:nvSpPr>
        <dsp:cNvPr id="0" name=""/>
        <dsp:cNvSpPr/>
      </dsp:nvSpPr>
      <dsp:spPr>
        <a:xfrm>
          <a:off x="2384064" y="416597"/>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2384064" y="416597"/>
        <a:ext cx="2932566" cy="452539"/>
      </dsp:txXfrm>
    </dsp:sp>
    <dsp:sp modelId="{4A2B3FB7-F9B6-43D5-A931-C70A3750EA87}">
      <dsp:nvSpPr>
        <dsp:cNvPr id="0" name=""/>
        <dsp:cNvSpPr/>
      </dsp:nvSpPr>
      <dsp:spPr>
        <a:xfrm>
          <a:off x="2160344" y="869136"/>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2122624" y="2116404"/>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385285" y="3547652"/>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420433" y="3582800"/>
          <a:ext cx="246091" cy="246091"/>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767199" y="2175669"/>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l" defTabSz="622300">
            <a:lnSpc>
              <a:spcPct val="90000"/>
            </a:lnSpc>
            <a:spcBef>
              <a:spcPct val="0"/>
            </a:spcBef>
            <a:spcAft>
              <a:spcPct val="35000"/>
            </a:spcAft>
            <a:buNone/>
          </a:pPr>
          <a:r>
            <a:rPr lang="en-US" sz="1400" b="0" i="0" u="none" kern="1200" dirty="0"/>
            <a:t>The Notes pane is a box that appears below each slide. Tap it to add notes. </a:t>
          </a:r>
          <a:endParaRPr lang="en-US" sz="1400" kern="1200" dirty="0"/>
        </a:p>
      </dsp:txBody>
      <dsp:txXfrm>
        <a:off x="5767199" y="2175669"/>
        <a:ext cx="2932566" cy="1287996"/>
      </dsp:txXfrm>
    </dsp:sp>
    <dsp:sp modelId="{7759EFD6-8D9B-407B-BFD2-E887C01621A3}">
      <dsp:nvSpPr>
        <dsp:cNvPr id="0" name=""/>
        <dsp:cNvSpPr/>
      </dsp:nvSpPr>
      <dsp:spPr>
        <a:xfrm>
          <a:off x="5767199" y="3463665"/>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5767199" y="3463665"/>
        <a:ext cx="2932566" cy="452539"/>
      </dsp:txXfrm>
    </dsp:sp>
    <dsp:sp modelId="{87D01122-9189-4BBF-B5EB-8A13E8CADCB7}">
      <dsp:nvSpPr>
        <dsp:cNvPr id="0" name=""/>
        <dsp:cNvSpPr/>
      </dsp:nvSpPr>
      <dsp:spPr>
        <a:xfrm>
          <a:off x="5543479"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505759" y="2134940"/>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7378920" y="502548"/>
          <a:ext cx="316387" cy="31638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7414067" y="537696"/>
          <a:ext cx="246091" cy="246091"/>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7760833" y="902923"/>
          <a:ext cx="2932566"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If you don’t see the Notes pane or it is completely minimized, click Notes on the task bar across the bottom of the PowerPoint window.</a:t>
          </a:r>
          <a:endParaRPr lang="en-US" sz="1500" kern="1200" dirty="0"/>
        </a:p>
      </dsp:txBody>
      <dsp:txXfrm>
        <a:off x="7760833" y="902923"/>
        <a:ext cx="2932566" cy="1287996"/>
      </dsp:txXfrm>
    </dsp:sp>
    <dsp:sp modelId="{A3AC5A82-45CF-44A1-B41F-635DAC5A92BB}">
      <dsp:nvSpPr>
        <dsp:cNvPr id="0" name=""/>
        <dsp:cNvSpPr/>
      </dsp:nvSpPr>
      <dsp:spPr>
        <a:xfrm>
          <a:off x="7760833" y="450384"/>
          <a:ext cx="2932566"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Title</a:t>
          </a:r>
        </a:p>
      </dsp:txBody>
      <dsp:txXfrm>
        <a:off x="7760833" y="450384"/>
        <a:ext cx="2932566" cy="452539"/>
      </dsp:txXfrm>
    </dsp:sp>
    <dsp:sp modelId="{1513F0EC-F72E-4447-AE42-46AD1B95828E}">
      <dsp:nvSpPr>
        <dsp:cNvPr id="0" name=""/>
        <dsp:cNvSpPr/>
      </dsp:nvSpPr>
      <dsp:spPr>
        <a:xfrm>
          <a:off x="7537113" y="902923"/>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7499394" y="2150191"/>
          <a:ext cx="8053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7/19/2023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dirty="0"/>
              <a:t>2/7/20XX</a:t>
            </a: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7" r="7"/>
          <a:stretch/>
        </p:blipFill>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490538" y="2869523"/>
            <a:ext cx="2941431" cy="1138399"/>
          </a:xfrm>
        </p:spPr>
        <p:txBody>
          <a:bodyPr>
            <a:normAutofit/>
          </a:bodyPr>
          <a:lstStyle/>
          <a:p>
            <a:r>
              <a:rPr lang="en-US" i="0" dirty="0">
                <a:solidFill>
                  <a:srgbClr val="FFC000"/>
                </a:solidFill>
                <a:latin typeface="Orbitron" panose="02000000000000000000" pitchFamily="2" charset="0"/>
              </a:rPr>
              <a:t>Solar proposal</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490538" y="4240213"/>
            <a:ext cx="4205030" cy="1801812"/>
          </a:xfrm>
        </p:spPr>
        <p:txBody>
          <a:bodyPr>
            <a:normAutofit lnSpcReduction="10000"/>
          </a:bodyPr>
          <a:lstStyle/>
          <a:p>
            <a:r>
              <a:rPr lang="en-US" dirty="0">
                <a:solidFill>
                  <a:srgbClr val="FFC000"/>
                </a:solidFill>
                <a:latin typeface="Arial" panose="020B0604020202020204" pitchFamily="34" charset="0"/>
                <a:cs typeface="Arial" panose="020B0604020202020204" pitchFamily="34" charset="0"/>
              </a:rPr>
              <a:t>Constantine/ Lana</a:t>
            </a:r>
          </a:p>
          <a:p>
            <a:r>
              <a:rPr lang="en-US" dirty="0">
                <a:solidFill>
                  <a:srgbClr val="FFC000"/>
                </a:solidFill>
                <a:latin typeface="Arial" panose="020B0604020202020204" pitchFamily="34" charset="0"/>
                <a:cs typeface="Arial" panose="020B0604020202020204" pitchFamily="34" charset="0"/>
              </a:rPr>
              <a:t>5-10 kW Thalang and Bangtao</a:t>
            </a:r>
          </a:p>
          <a:p>
            <a:r>
              <a:rPr lang="en-US" dirty="0">
                <a:solidFill>
                  <a:srgbClr val="FFC000"/>
                </a:solidFill>
                <a:latin typeface="Arial" panose="020B0604020202020204" pitchFamily="34" charset="0"/>
                <a:cs typeface="Arial" panose="020B0604020202020204" pitchFamily="34" charset="0"/>
              </a:rPr>
              <a:t>installations</a:t>
            </a:r>
          </a:p>
        </p:txBody>
      </p:sp>
      <p:pic>
        <p:nvPicPr>
          <p:cNvPr id="8" name="Picture 7">
            <a:extLst>
              <a:ext uri="{FF2B5EF4-FFF2-40B4-BE49-F238E27FC236}">
                <a16:creationId xmlns:a16="http://schemas.microsoft.com/office/drawing/2014/main" id="{87E66EBE-A9F0-1F92-6424-BA1F03C13284}"/>
              </a:ext>
            </a:extLst>
          </p:cNvPr>
          <p:cNvPicPr>
            <a:picLocks noChangeAspect="1"/>
          </p:cNvPicPr>
          <p:nvPr/>
        </p:nvPicPr>
        <p:blipFill>
          <a:blip r:embed="rId3"/>
          <a:stretch>
            <a:fillRect/>
          </a:stretch>
        </p:blipFill>
        <p:spPr>
          <a:xfrm>
            <a:off x="490538" y="158525"/>
            <a:ext cx="2125199" cy="2300737"/>
          </a:xfrm>
          <a:prstGeom prst="rect">
            <a:avLst/>
          </a:prstGeom>
        </p:spPr>
      </p:pic>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1252784305"/>
              </p:ext>
            </p:extLst>
          </p:nvPr>
        </p:nvGraphicFramePr>
        <p:xfrm>
          <a:off x="838200" y="1825625"/>
          <a:ext cx="10693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p:txBody>
          <a:bodyPr>
            <a:normAutofit/>
          </a:bodyPr>
          <a:lstStyle/>
          <a:p>
            <a:r>
              <a:rPr lang="en-US" sz="4000" i="0" u="sng" dirty="0">
                <a:solidFill>
                  <a:srgbClr val="FFC000"/>
                </a:solidFill>
                <a:latin typeface="Orbitron" panose="02000000000000000000" pitchFamily="2" charset="0"/>
              </a:rPr>
              <a:t>TIMELINE</a:t>
            </a:r>
          </a:p>
        </p:txBody>
      </p:sp>
      <p:sp>
        <p:nvSpPr>
          <p:cNvPr id="4" name="Footer Placeholder 3">
            <a:extLst>
              <a:ext uri="{FF2B5EF4-FFF2-40B4-BE49-F238E27FC236}">
                <a16:creationId xmlns:a16="http://schemas.microsoft.com/office/drawing/2014/main" id="{46B35970-86DF-4F11-9D76-FECED88366F0}"/>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1A4C12C2-5182-41CE-A07D-11992CF629EA}"/>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90A3CABF-07C6-4D28-9459-B48AE520A290}"/>
              </a:ext>
            </a:extLst>
          </p:cNvPr>
          <p:cNvSpPr>
            <a:spLocks noGrp="1"/>
          </p:cNvSpPr>
          <p:nvPr>
            <p:ph type="sldNum" sz="quarter" idx="12"/>
          </p:nvPr>
        </p:nvSpPr>
        <p:spPr/>
        <p:txBody>
          <a:bodyPr/>
          <a:lstStyle/>
          <a:p>
            <a:fld id="{312CC964-A50B-4C29-B4E4-2C30BB34CCF3}" type="slidenum">
              <a:rPr lang="en-US" smtClean="0"/>
              <a:pPr/>
              <a:t>10</a:t>
            </a:fld>
            <a:endParaRPr lang="en-US" dirty="0"/>
          </a:p>
        </p:txBody>
      </p:sp>
      <p:sp>
        <p:nvSpPr>
          <p:cNvPr id="2" name="TextBox 1">
            <a:extLst>
              <a:ext uri="{FF2B5EF4-FFF2-40B4-BE49-F238E27FC236}">
                <a16:creationId xmlns:a16="http://schemas.microsoft.com/office/drawing/2014/main" id="{381A979A-C8AB-9811-5E6C-B06260346F5E}"/>
              </a:ext>
            </a:extLst>
          </p:cNvPr>
          <p:cNvSpPr txBox="1"/>
          <p:nvPr/>
        </p:nvSpPr>
        <p:spPr>
          <a:xfrm flipH="1">
            <a:off x="665411" y="2713383"/>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Deposit</a:t>
            </a:r>
          </a:p>
        </p:txBody>
      </p:sp>
      <p:sp>
        <p:nvSpPr>
          <p:cNvPr id="8" name="TextBox 7">
            <a:extLst>
              <a:ext uri="{FF2B5EF4-FFF2-40B4-BE49-F238E27FC236}">
                <a16:creationId xmlns:a16="http://schemas.microsoft.com/office/drawing/2014/main" id="{4CCB57BC-E24C-B8FE-38F5-0CF38C47B6B7}"/>
              </a:ext>
            </a:extLst>
          </p:cNvPr>
          <p:cNvSpPr txBox="1"/>
          <p:nvPr/>
        </p:nvSpPr>
        <p:spPr>
          <a:xfrm flipH="1">
            <a:off x="1565394" y="4634665"/>
            <a:ext cx="1239589" cy="523220"/>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Order</a:t>
            </a:r>
          </a:p>
          <a:p>
            <a:r>
              <a:rPr lang="en-US" sz="1400" dirty="0">
                <a:solidFill>
                  <a:srgbClr val="FFC000"/>
                </a:solidFill>
                <a:latin typeface="Arial" panose="020B0604020202020204" pitchFamily="34" charset="0"/>
                <a:cs typeface="Arial" panose="020B0604020202020204" pitchFamily="34" charset="0"/>
              </a:rPr>
              <a:t>equipment</a:t>
            </a:r>
          </a:p>
        </p:txBody>
      </p:sp>
      <p:sp>
        <p:nvSpPr>
          <p:cNvPr id="9" name="TextBox 8">
            <a:extLst>
              <a:ext uri="{FF2B5EF4-FFF2-40B4-BE49-F238E27FC236}">
                <a16:creationId xmlns:a16="http://schemas.microsoft.com/office/drawing/2014/main" id="{36E0B293-8669-4B33-84E9-59B8233BFE30}"/>
              </a:ext>
            </a:extLst>
          </p:cNvPr>
          <p:cNvSpPr txBox="1"/>
          <p:nvPr/>
        </p:nvSpPr>
        <p:spPr>
          <a:xfrm flipH="1">
            <a:off x="1143000" y="3965756"/>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+2 days</a:t>
            </a:r>
          </a:p>
        </p:txBody>
      </p:sp>
      <p:sp>
        <p:nvSpPr>
          <p:cNvPr id="10" name="TextBox 9">
            <a:extLst>
              <a:ext uri="{FF2B5EF4-FFF2-40B4-BE49-F238E27FC236}">
                <a16:creationId xmlns:a16="http://schemas.microsoft.com/office/drawing/2014/main" id="{7BF71741-8680-A1C2-5AF2-338B7AD8D8B5}"/>
              </a:ext>
            </a:extLst>
          </p:cNvPr>
          <p:cNvSpPr txBox="1"/>
          <p:nvPr/>
        </p:nvSpPr>
        <p:spPr>
          <a:xfrm flipH="1">
            <a:off x="2098178" y="3965755"/>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+2 days</a:t>
            </a:r>
          </a:p>
        </p:txBody>
      </p:sp>
      <p:sp>
        <p:nvSpPr>
          <p:cNvPr id="12" name="TextBox 11">
            <a:extLst>
              <a:ext uri="{FF2B5EF4-FFF2-40B4-BE49-F238E27FC236}">
                <a16:creationId xmlns:a16="http://schemas.microsoft.com/office/drawing/2014/main" id="{9D3AE80D-0C05-B3E9-A707-663360F18999}"/>
              </a:ext>
            </a:extLst>
          </p:cNvPr>
          <p:cNvSpPr txBox="1"/>
          <p:nvPr/>
        </p:nvSpPr>
        <p:spPr>
          <a:xfrm flipH="1">
            <a:off x="2403086" y="2713383"/>
            <a:ext cx="1239589" cy="523220"/>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Construct</a:t>
            </a:r>
          </a:p>
          <a:p>
            <a:r>
              <a:rPr lang="en-US" sz="1400" dirty="0">
                <a:solidFill>
                  <a:srgbClr val="FFC000"/>
                </a:solidFill>
                <a:latin typeface="Arial" panose="020B0604020202020204" pitchFamily="34" charset="0"/>
                <a:cs typeface="Arial" panose="020B0604020202020204" pitchFamily="34" charset="0"/>
              </a:rPr>
              <a:t>frames</a:t>
            </a:r>
          </a:p>
        </p:txBody>
      </p:sp>
      <p:sp>
        <p:nvSpPr>
          <p:cNvPr id="14" name="TextBox 13">
            <a:extLst>
              <a:ext uri="{FF2B5EF4-FFF2-40B4-BE49-F238E27FC236}">
                <a16:creationId xmlns:a16="http://schemas.microsoft.com/office/drawing/2014/main" id="{68B68AC0-9B7D-ED62-B32E-82993EA93696}"/>
              </a:ext>
            </a:extLst>
          </p:cNvPr>
          <p:cNvSpPr txBox="1"/>
          <p:nvPr/>
        </p:nvSpPr>
        <p:spPr>
          <a:xfrm flipH="1">
            <a:off x="4025828" y="4001294"/>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+7 days</a:t>
            </a:r>
          </a:p>
        </p:txBody>
      </p:sp>
      <p:sp>
        <p:nvSpPr>
          <p:cNvPr id="15" name="TextBox 14">
            <a:extLst>
              <a:ext uri="{FF2B5EF4-FFF2-40B4-BE49-F238E27FC236}">
                <a16:creationId xmlns:a16="http://schemas.microsoft.com/office/drawing/2014/main" id="{1E966E1F-462A-C172-356E-8DACB5B721A9}"/>
              </a:ext>
            </a:extLst>
          </p:cNvPr>
          <p:cNvSpPr txBox="1"/>
          <p:nvPr/>
        </p:nvSpPr>
        <p:spPr>
          <a:xfrm flipH="1">
            <a:off x="5783165" y="4641725"/>
            <a:ext cx="1321969" cy="523220"/>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Install panels/ wiring</a:t>
            </a:r>
          </a:p>
        </p:txBody>
      </p:sp>
      <p:sp>
        <p:nvSpPr>
          <p:cNvPr id="16" name="TextBox 15">
            <a:extLst>
              <a:ext uri="{FF2B5EF4-FFF2-40B4-BE49-F238E27FC236}">
                <a16:creationId xmlns:a16="http://schemas.microsoft.com/office/drawing/2014/main" id="{E5EFC578-F269-5704-F9AC-3A1C5DDE0130}"/>
              </a:ext>
            </a:extLst>
          </p:cNvPr>
          <p:cNvSpPr txBox="1"/>
          <p:nvPr/>
        </p:nvSpPr>
        <p:spPr>
          <a:xfrm flipH="1">
            <a:off x="6940781" y="4010784"/>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+5 days</a:t>
            </a:r>
          </a:p>
        </p:txBody>
      </p:sp>
      <p:sp>
        <p:nvSpPr>
          <p:cNvPr id="17" name="TextBox 16">
            <a:extLst>
              <a:ext uri="{FF2B5EF4-FFF2-40B4-BE49-F238E27FC236}">
                <a16:creationId xmlns:a16="http://schemas.microsoft.com/office/drawing/2014/main" id="{81D1FBA5-F6E7-DA68-D894-CF6947478F29}"/>
              </a:ext>
            </a:extLst>
          </p:cNvPr>
          <p:cNvSpPr txBox="1"/>
          <p:nvPr/>
        </p:nvSpPr>
        <p:spPr>
          <a:xfrm flipH="1">
            <a:off x="7819465" y="2713383"/>
            <a:ext cx="1239589" cy="738664"/>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Install inverters and test</a:t>
            </a:r>
          </a:p>
        </p:txBody>
      </p:sp>
    </p:spTree>
    <p:extLst>
      <p:ext uri="{BB962C8B-B14F-4D97-AF65-F5344CB8AC3E}">
        <p14:creationId xmlns:p14="http://schemas.microsoft.com/office/powerpoint/2010/main" val="428044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736-254A-4657-A88B-DE71C47DA880}"/>
              </a:ext>
            </a:extLst>
          </p:cNvPr>
          <p:cNvSpPr>
            <a:spLocks noGrp="1"/>
          </p:cNvSpPr>
          <p:nvPr>
            <p:ph type="title"/>
          </p:nvPr>
        </p:nvSpPr>
        <p:spPr/>
        <p:txBody>
          <a:bodyPr>
            <a:normAutofit/>
          </a:bodyPr>
          <a:lstStyle/>
          <a:p>
            <a:r>
              <a:rPr lang="en-US" sz="3600" i="0" u="sng" dirty="0">
                <a:solidFill>
                  <a:srgbClr val="FFC000"/>
                </a:solidFill>
                <a:latin typeface="Orbitron" panose="02000000000000000000" pitchFamily="2" charset="0"/>
              </a:rPr>
              <a:t>deposits</a:t>
            </a:r>
          </a:p>
        </p:txBody>
      </p:sp>
      <p:graphicFrame>
        <p:nvGraphicFramePr>
          <p:cNvPr id="16" name="Table 16">
            <a:extLst>
              <a:ext uri="{FF2B5EF4-FFF2-40B4-BE49-F238E27FC236}">
                <a16:creationId xmlns:a16="http://schemas.microsoft.com/office/drawing/2014/main" id="{2B3898C0-BCB3-77D8-16E4-5E690874CAEC}"/>
              </a:ext>
            </a:extLst>
          </p:cNvPr>
          <p:cNvGraphicFramePr>
            <a:graphicFrameLocks noGrp="1"/>
          </p:cNvGraphicFramePr>
          <p:nvPr>
            <p:ph sz="half" idx="2"/>
            <p:extLst>
              <p:ext uri="{D42A27DB-BD31-4B8C-83A1-F6EECF244321}">
                <p14:modId xmlns:p14="http://schemas.microsoft.com/office/powerpoint/2010/main" val="1052599835"/>
              </p:ext>
            </p:extLst>
          </p:nvPr>
        </p:nvGraphicFramePr>
        <p:xfrm>
          <a:off x="1384750" y="2137333"/>
          <a:ext cx="9422500" cy="4124550"/>
        </p:xfrm>
        <a:graphic>
          <a:graphicData uri="http://schemas.openxmlformats.org/drawingml/2006/table">
            <a:tbl>
              <a:tblPr firstRow="1" bandRow="1">
                <a:tableStyleId>{5C22544A-7EE6-4342-B048-85BDC9FD1C3A}</a:tableStyleId>
              </a:tblPr>
              <a:tblGrid>
                <a:gridCol w="2355625">
                  <a:extLst>
                    <a:ext uri="{9D8B030D-6E8A-4147-A177-3AD203B41FA5}">
                      <a16:colId xmlns:a16="http://schemas.microsoft.com/office/drawing/2014/main" val="191919348"/>
                    </a:ext>
                  </a:extLst>
                </a:gridCol>
                <a:gridCol w="2355625">
                  <a:extLst>
                    <a:ext uri="{9D8B030D-6E8A-4147-A177-3AD203B41FA5}">
                      <a16:colId xmlns:a16="http://schemas.microsoft.com/office/drawing/2014/main" val="3610425696"/>
                    </a:ext>
                  </a:extLst>
                </a:gridCol>
                <a:gridCol w="2355625">
                  <a:extLst>
                    <a:ext uri="{9D8B030D-6E8A-4147-A177-3AD203B41FA5}">
                      <a16:colId xmlns:a16="http://schemas.microsoft.com/office/drawing/2014/main" val="3060926618"/>
                    </a:ext>
                  </a:extLst>
                </a:gridCol>
                <a:gridCol w="2355625">
                  <a:extLst>
                    <a:ext uri="{9D8B030D-6E8A-4147-A177-3AD203B41FA5}">
                      <a16:colId xmlns:a16="http://schemas.microsoft.com/office/drawing/2014/main" val="3473670791"/>
                    </a:ext>
                  </a:extLst>
                </a:gridCol>
              </a:tblGrid>
              <a:tr h="824910">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Milestone</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Thalang</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Bangtao</a:t>
                      </a:r>
                    </a:p>
                  </a:txBody>
                  <a:tcPr>
                    <a:noFill/>
                  </a:tcPr>
                </a:tc>
                <a:extLst>
                  <a:ext uri="{0D108BD9-81ED-4DB2-BD59-A6C34878D82A}">
                    <a16:rowId xmlns:a16="http://schemas.microsoft.com/office/drawing/2014/main" val="2140392676"/>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First deposit</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Order inverters/ panels</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165,550</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165,550</a:t>
                      </a:r>
                    </a:p>
                  </a:txBody>
                  <a:tcPr>
                    <a:noFill/>
                  </a:tcPr>
                </a:tc>
                <a:extLst>
                  <a:ext uri="{0D108BD9-81ED-4DB2-BD59-A6C34878D82A}">
                    <a16:rowId xmlns:a16="http://schemas.microsoft.com/office/drawing/2014/main" val="2088290071"/>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Second deposit</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Frame finished</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24,000</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27,000</a:t>
                      </a:r>
                    </a:p>
                  </a:txBody>
                  <a:tcPr>
                    <a:noFill/>
                  </a:tcPr>
                </a:tc>
                <a:extLst>
                  <a:ext uri="{0D108BD9-81ED-4DB2-BD59-A6C34878D82A}">
                    <a16:rowId xmlns:a16="http://schemas.microsoft.com/office/drawing/2014/main" val="114926890"/>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Final payment</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System finish</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56,000</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65,000</a:t>
                      </a:r>
                    </a:p>
                  </a:txBody>
                  <a:tcPr>
                    <a:noFill/>
                  </a:tcPr>
                </a:tc>
                <a:extLst>
                  <a:ext uri="{0D108BD9-81ED-4DB2-BD59-A6C34878D82A}">
                    <a16:rowId xmlns:a16="http://schemas.microsoft.com/office/drawing/2014/main" val="3611277133"/>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Total payments </a:t>
                      </a:r>
                    </a:p>
                  </a:txBody>
                  <a:tcPr>
                    <a:noFill/>
                  </a:tcPr>
                </a:tc>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245,550</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257,550</a:t>
                      </a:r>
                    </a:p>
                  </a:txBody>
                  <a:tcPr>
                    <a:noFill/>
                  </a:tcPr>
                </a:tc>
                <a:extLst>
                  <a:ext uri="{0D108BD9-81ED-4DB2-BD59-A6C34878D82A}">
                    <a16:rowId xmlns:a16="http://schemas.microsoft.com/office/drawing/2014/main" val="4200995451"/>
                  </a:ext>
                </a:extLst>
              </a:tr>
            </a:tbl>
          </a:graphicData>
        </a:graphic>
      </p:graphicFrame>
      <p:sp>
        <p:nvSpPr>
          <p:cNvPr id="12" name="Footer Placeholder 11">
            <a:extLst>
              <a:ext uri="{FF2B5EF4-FFF2-40B4-BE49-F238E27FC236}">
                <a16:creationId xmlns:a16="http://schemas.microsoft.com/office/drawing/2014/main" id="{64A4EE82-5E82-4F50-9452-91AD29BC019C}"/>
              </a:ext>
            </a:extLst>
          </p:cNvPr>
          <p:cNvSpPr>
            <a:spLocks noGrp="1"/>
          </p:cNvSpPr>
          <p:nvPr>
            <p:ph type="ftr" sz="quarter" idx="11"/>
          </p:nvPr>
        </p:nvSpPr>
        <p:spPr/>
        <p:txBody>
          <a:bodyPr/>
          <a:lstStyle/>
          <a:p>
            <a:r>
              <a:rPr lang="en-US" dirty="0"/>
              <a:t>Sample Footer Text</a:t>
            </a:r>
          </a:p>
        </p:txBody>
      </p:sp>
      <p:sp>
        <p:nvSpPr>
          <p:cNvPr id="11" name="Date Placeholder 10">
            <a:extLst>
              <a:ext uri="{FF2B5EF4-FFF2-40B4-BE49-F238E27FC236}">
                <a16:creationId xmlns:a16="http://schemas.microsoft.com/office/drawing/2014/main" id="{196AD7FA-BD30-47CA-B1E9-5A3261C7892A}"/>
              </a:ext>
            </a:extLst>
          </p:cNvPr>
          <p:cNvSpPr>
            <a:spLocks noGrp="1"/>
          </p:cNvSpPr>
          <p:nvPr>
            <p:ph type="dt" sz="half" idx="10"/>
          </p:nvPr>
        </p:nvSpPr>
        <p:spPr/>
        <p:txBody>
          <a:bodyPr/>
          <a:lstStyle/>
          <a:p>
            <a:r>
              <a:rPr lang="en-US" dirty="0"/>
              <a:t>2/7/20XX</a:t>
            </a:r>
          </a:p>
        </p:txBody>
      </p:sp>
      <p:sp>
        <p:nvSpPr>
          <p:cNvPr id="13" name="Slide Number Placeholder 12">
            <a:extLst>
              <a:ext uri="{FF2B5EF4-FFF2-40B4-BE49-F238E27FC236}">
                <a16:creationId xmlns:a16="http://schemas.microsoft.com/office/drawing/2014/main" id="{BF6287AF-451B-4FEA-A984-C734DD46F5F2}"/>
              </a:ext>
            </a:extLst>
          </p:cNvPr>
          <p:cNvSpPr>
            <a:spLocks noGrp="1"/>
          </p:cNvSpPr>
          <p:nvPr>
            <p:ph type="sldNum" sz="quarter" idx="12"/>
          </p:nvPr>
        </p:nvSpPr>
        <p:spPr/>
        <p:txBody>
          <a:bodyPr/>
          <a:lstStyle/>
          <a:p>
            <a:fld id="{312CC964-A50B-4C29-B4E4-2C30BB34CCF3}" type="slidenum">
              <a:rPr lang="en-US" smtClean="0"/>
              <a:pPr/>
              <a:t>11</a:t>
            </a:fld>
            <a:endParaRPr lang="en-US" dirty="0"/>
          </a:p>
        </p:txBody>
      </p:sp>
    </p:spTree>
    <p:extLst>
      <p:ext uri="{BB962C8B-B14F-4D97-AF65-F5344CB8AC3E}">
        <p14:creationId xmlns:p14="http://schemas.microsoft.com/office/powerpoint/2010/main" val="408177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p:txBody>
          <a:bodyPr/>
          <a:lstStyle/>
          <a:p>
            <a:r>
              <a:rPr lang="en-US" i="0" dirty="0">
                <a:solidFill>
                  <a:srgbClr val="FFC000"/>
                </a:solidFill>
                <a:latin typeface="Orbitron" panose="02000000000000000000" pitchFamily="2" charset="0"/>
              </a:rPr>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6" r="6"/>
          <a:stretch/>
        </p:blipFill>
        <p:spPr/>
      </p:pic>
      <p:sp>
        <p:nvSpPr>
          <p:cNvPr id="35" name="Footer Placeholder 2">
            <a:extLst>
              <a:ext uri="{FF2B5EF4-FFF2-40B4-BE49-F238E27FC236}">
                <a16:creationId xmlns:a16="http://schemas.microsoft.com/office/drawing/2014/main" id="{B7DBC9F7-37C7-4A2D-ACBC-EBDA35886D84}"/>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5146158" y="2301949"/>
            <a:ext cx="6238687" cy="1819029"/>
          </a:xfrm>
        </p:spPr>
        <p:txBody>
          <a:bodyPr/>
          <a:lstStyle/>
          <a:p>
            <a:r>
              <a:rPr lang="en-US" dirty="0">
                <a:solidFill>
                  <a:srgbClr val="FFC000"/>
                </a:solidFill>
                <a:latin typeface="Arial" panose="020B0604020202020204" pitchFamily="34" charset="0"/>
                <a:cs typeface="Arial" panose="020B0604020202020204" pitchFamily="34" charset="0"/>
              </a:rPr>
              <a:t>Julian  0877221100</a:t>
            </a:r>
          </a:p>
          <a:p>
            <a:endParaRPr lang="en-US" dirty="0"/>
          </a:p>
          <a:p>
            <a:r>
              <a:rPr lang="en-US" dirty="0">
                <a:solidFill>
                  <a:srgbClr val="FFC000"/>
                </a:solidFill>
                <a:latin typeface="Arial" panose="020B0604020202020204" pitchFamily="34" charset="0"/>
                <a:cs typeface="Arial" panose="020B0604020202020204" pitchFamily="34" charset="0"/>
              </a:rPr>
              <a:t>Entropy Asia Co. Ltd</a:t>
            </a:r>
          </a:p>
        </p:txBody>
      </p:sp>
      <p:sp>
        <p:nvSpPr>
          <p:cNvPr id="7" name="Date Placeholder 6">
            <a:extLst>
              <a:ext uri="{FF2B5EF4-FFF2-40B4-BE49-F238E27FC236}">
                <a16:creationId xmlns:a16="http://schemas.microsoft.com/office/drawing/2014/main" id="{FF14FC5E-CD12-447F-80A6-B27D30095D2C}"/>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p:txBody>
          <a:bodyPr/>
          <a:lstStyle/>
          <a:p>
            <a:fld id="{312CC964-A50B-4C29-B4E4-2C30BB34CCF3}" type="slidenum">
              <a:rPr lang="en-US" smtClean="0"/>
              <a:pPr/>
              <a:t>12</a:t>
            </a:fld>
            <a:endParaRPr lang="en-US" dirty="0"/>
          </a:p>
        </p:txBody>
      </p:sp>
      <p:pic>
        <p:nvPicPr>
          <p:cNvPr id="5" name="Picture 4">
            <a:extLst>
              <a:ext uri="{FF2B5EF4-FFF2-40B4-BE49-F238E27FC236}">
                <a16:creationId xmlns:a16="http://schemas.microsoft.com/office/drawing/2014/main" id="{FECD94EC-E5A6-6B43-C64A-501471126C49}"/>
              </a:ext>
            </a:extLst>
          </p:cNvPr>
          <p:cNvPicPr>
            <a:picLocks noChangeAspect="1"/>
          </p:cNvPicPr>
          <p:nvPr/>
        </p:nvPicPr>
        <p:blipFill>
          <a:blip r:embed="rId3"/>
          <a:stretch>
            <a:fillRect/>
          </a:stretch>
        </p:blipFill>
        <p:spPr>
          <a:xfrm>
            <a:off x="9983395" y="4466968"/>
            <a:ext cx="2208605" cy="2391032"/>
          </a:xfrm>
          <a:prstGeom prst="rect">
            <a:avLst/>
          </a:prstGeom>
        </p:spPr>
      </p:pic>
      <p:pic>
        <p:nvPicPr>
          <p:cNvPr id="10" name="Picture 9">
            <a:extLst>
              <a:ext uri="{FF2B5EF4-FFF2-40B4-BE49-F238E27FC236}">
                <a16:creationId xmlns:a16="http://schemas.microsoft.com/office/drawing/2014/main" id="{42F28FB1-09F4-B8B7-4F3B-079F586DE7E2}"/>
              </a:ext>
            </a:extLst>
          </p:cNvPr>
          <p:cNvPicPr>
            <a:picLocks noChangeAspect="1"/>
          </p:cNvPicPr>
          <p:nvPr/>
        </p:nvPicPr>
        <p:blipFill>
          <a:blip r:embed="rId4"/>
          <a:stretch>
            <a:fillRect/>
          </a:stretch>
        </p:blipFill>
        <p:spPr>
          <a:xfrm>
            <a:off x="5142692" y="4253778"/>
            <a:ext cx="3371114" cy="748871"/>
          </a:xfrm>
          <a:prstGeom prst="rect">
            <a:avLst/>
          </a:prstGeom>
        </p:spPr>
      </p:pic>
    </p:spTree>
    <p:extLst>
      <p:ext uri="{BB962C8B-B14F-4D97-AF65-F5344CB8AC3E}">
        <p14:creationId xmlns:p14="http://schemas.microsoft.com/office/powerpoint/2010/main" val="30430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680485" y="675167"/>
            <a:ext cx="3947120" cy="813822"/>
          </a:xfrm>
        </p:spPr>
        <p:txBody>
          <a:bodyPr/>
          <a:lstStyle/>
          <a:p>
            <a:r>
              <a:rPr lang="en-US" i="0" dirty="0">
                <a:latin typeface="Orbitron" panose="02000000000000000000" pitchFamily="2" charset="0"/>
              </a:rPr>
              <a:t>Contents</a:t>
            </a:r>
            <a:r>
              <a:rPr lang="en-US" dirty="0"/>
              <a:t>	</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5027519" y="601641"/>
            <a:ext cx="4320367" cy="5797237"/>
          </a:xfrm>
          <a:solidFill>
            <a:schemeClr val="tx1"/>
          </a:solidFill>
        </p:spPr>
        <p:txBody>
          <a:bodyPr/>
          <a:lstStyle/>
          <a:p>
            <a:r>
              <a:rPr lang="en-US" dirty="0">
                <a:solidFill>
                  <a:srgbClr val="FFC000"/>
                </a:solidFill>
                <a:latin typeface="Arial" panose="020B0604020202020204" pitchFamily="34" charset="0"/>
                <a:cs typeface="Arial" panose="020B0604020202020204" pitchFamily="34" charset="0"/>
              </a:rPr>
              <a:t>P3 Design goals</a:t>
            </a:r>
          </a:p>
          <a:p>
            <a:r>
              <a:rPr lang="en-US" dirty="0">
                <a:solidFill>
                  <a:srgbClr val="FFC000"/>
                </a:solidFill>
                <a:latin typeface="Arial" panose="020B0604020202020204" pitchFamily="34" charset="0"/>
                <a:cs typeface="Arial" panose="020B0604020202020204" pitchFamily="34" charset="0"/>
              </a:rPr>
              <a:t>P4 Inverter options</a:t>
            </a:r>
          </a:p>
          <a:p>
            <a:r>
              <a:rPr lang="en-US" dirty="0">
                <a:solidFill>
                  <a:srgbClr val="FFC000"/>
                </a:solidFill>
                <a:latin typeface="Arial" panose="020B0604020202020204" pitchFamily="34" charset="0"/>
                <a:cs typeface="Arial" panose="020B0604020202020204" pitchFamily="34" charset="0"/>
              </a:rPr>
              <a:t>P5/6 Costs / returns Thalang</a:t>
            </a:r>
          </a:p>
          <a:p>
            <a:r>
              <a:rPr lang="en-US" dirty="0">
                <a:solidFill>
                  <a:srgbClr val="FFC000"/>
                </a:solidFill>
                <a:latin typeface="Arial" panose="020B0604020202020204" pitchFamily="34" charset="0"/>
                <a:cs typeface="Arial" panose="020B0604020202020204" pitchFamily="34" charset="0"/>
              </a:rPr>
              <a:t>P 7/8 Cost/ returns Bangtao</a:t>
            </a:r>
          </a:p>
          <a:p>
            <a:r>
              <a:rPr lang="en-US" dirty="0">
                <a:solidFill>
                  <a:srgbClr val="FFC000"/>
                </a:solidFill>
                <a:latin typeface="Arial" panose="020B0604020202020204" pitchFamily="34" charset="0"/>
                <a:cs typeface="Arial" panose="020B0604020202020204" pitchFamily="34" charset="0"/>
              </a:rPr>
              <a:t>P9 Recommendations</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8" b="8"/>
          <a:stretch/>
        </p:blipFill>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l="67" r="67"/>
          <a:stretch/>
        </p:blipFill>
        <p:spPr/>
      </p:pic>
      <p:sp>
        <p:nvSpPr>
          <p:cNvPr id="38" name="Date Placeholder 37">
            <a:extLst>
              <a:ext uri="{FF2B5EF4-FFF2-40B4-BE49-F238E27FC236}">
                <a16:creationId xmlns:a16="http://schemas.microsoft.com/office/drawing/2014/main" id="{4F07F2C9-B12E-4D08-B90F-5E6AA687A577}"/>
              </a:ext>
            </a:extLst>
          </p:cNvPr>
          <p:cNvSpPr>
            <a:spLocks noGrp="1"/>
          </p:cNvSpPr>
          <p:nvPr>
            <p:ph type="dt" sz="half" idx="10"/>
          </p:nvPr>
        </p:nvSpPr>
        <p:spPr/>
        <p:txBody>
          <a:bodyPr/>
          <a:lstStyle/>
          <a:p>
            <a:r>
              <a:rPr lang="en-US" dirty="0"/>
              <a:t>2/7/20XX</a:t>
            </a:r>
          </a:p>
        </p:txBody>
      </p:sp>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p:txBody>
          <a:bodyPr/>
          <a:lstStyle/>
          <a:p>
            <a:fld id="{312CC964-A50B-4C29-B4E4-2C30BB34CCF3}" type="slidenum">
              <a:rPr lang="en-US" smtClean="0"/>
              <a:pPr/>
              <a:t>2</a:t>
            </a:fld>
            <a:endParaRPr lang="en-US" dirty="0"/>
          </a:p>
        </p:txBody>
      </p:sp>
    </p:spTree>
    <p:extLst>
      <p:ext uri="{BB962C8B-B14F-4D97-AF65-F5344CB8AC3E}">
        <p14:creationId xmlns:p14="http://schemas.microsoft.com/office/powerpoint/2010/main" val="297629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p:txBody>
          <a:bodyPr/>
          <a:lstStyle/>
          <a:p>
            <a:r>
              <a:rPr lang="en-US" i="0" dirty="0">
                <a:solidFill>
                  <a:srgbClr val="FFC000"/>
                </a:solidFill>
                <a:latin typeface="Orbitron" panose="02000000000000000000" pitchFamily="2" charset="0"/>
              </a:rPr>
              <a:t>Solar Design</a:t>
            </a:r>
          </a:p>
        </p:txBody>
      </p:sp>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5693734" y="2183035"/>
            <a:ext cx="5635326" cy="2128787"/>
          </a:xfrm>
        </p:spPr>
        <p:txBody>
          <a:bodyPr>
            <a:normAutofit lnSpcReduction="10000"/>
          </a:bodyPr>
          <a:lstStyle/>
          <a:p>
            <a:r>
              <a:rPr lang="en-US" dirty="0">
                <a:solidFill>
                  <a:srgbClr val="FFC000"/>
                </a:solidFill>
                <a:latin typeface="Arial" panose="020B0604020202020204" pitchFamily="34" charset="0"/>
                <a:cs typeface="Arial" panose="020B0604020202020204" pitchFamily="34" charset="0"/>
              </a:rPr>
              <a:t>Design goal: Cost effective PEA bill reduction utilizing PV solar panels and inverters.</a:t>
            </a:r>
          </a:p>
          <a:p>
            <a:endParaRPr lang="en-US" dirty="0">
              <a:solidFill>
                <a:srgbClr val="FFC000"/>
              </a:solidFill>
              <a:latin typeface="Arial" panose="020B0604020202020204" pitchFamily="34" charset="0"/>
              <a:cs typeface="Arial" panose="020B0604020202020204" pitchFamily="34" charset="0"/>
            </a:endParaRPr>
          </a:p>
          <a:p>
            <a:r>
              <a:rPr lang="en-US" dirty="0">
                <a:solidFill>
                  <a:srgbClr val="FFC000"/>
                </a:solidFill>
                <a:latin typeface="Arial" panose="020B0604020202020204" pitchFamily="34" charset="0"/>
                <a:cs typeface="Arial" panose="020B0604020202020204" pitchFamily="34" charset="0"/>
              </a:rPr>
              <a:t>Option to upgrade in the future.</a:t>
            </a:r>
          </a:p>
          <a:p>
            <a:endParaRPr lang="en-US" dirty="0">
              <a:solidFill>
                <a:srgbClr val="FFC000"/>
              </a:solidFill>
              <a:latin typeface="Orbitron" panose="02000000000000000000" pitchFamily="2" charset="0"/>
            </a:endParaRPr>
          </a:p>
        </p:txBody>
      </p:sp>
      <p:sp>
        <p:nvSpPr>
          <p:cNvPr id="182" name="Footer Placeholder 181">
            <a:extLst>
              <a:ext uri="{FF2B5EF4-FFF2-40B4-BE49-F238E27FC236}">
                <a16:creationId xmlns:a16="http://schemas.microsoft.com/office/drawing/2014/main" id="{8BB1C063-9855-4E9A-936C-931C7C65E3C1}"/>
              </a:ext>
            </a:extLst>
          </p:cNvPr>
          <p:cNvSpPr>
            <a:spLocks noGrp="1"/>
          </p:cNvSpPr>
          <p:nvPr>
            <p:ph type="ftr" sz="quarter" idx="11"/>
          </p:nvPr>
        </p:nvSpPr>
        <p:spPr/>
        <p:txBody>
          <a:bodyPr/>
          <a:lstStyle/>
          <a:p>
            <a:r>
              <a:rPr lang="en-US" dirty="0"/>
              <a:t>Sample Footer Text</a:t>
            </a:r>
          </a:p>
        </p:txBody>
      </p:sp>
      <p:sp>
        <p:nvSpPr>
          <p:cNvPr id="181" name="Date Placeholder 180">
            <a:extLst>
              <a:ext uri="{FF2B5EF4-FFF2-40B4-BE49-F238E27FC236}">
                <a16:creationId xmlns:a16="http://schemas.microsoft.com/office/drawing/2014/main" id="{374E17A0-656A-4A3F-B8F1-F9FF01F33E5C}"/>
              </a:ext>
            </a:extLst>
          </p:cNvPr>
          <p:cNvSpPr>
            <a:spLocks noGrp="1"/>
          </p:cNvSpPr>
          <p:nvPr>
            <p:ph type="dt" sz="half" idx="10"/>
          </p:nvPr>
        </p:nvSpPr>
        <p:spPr/>
        <p:txBody>
          <a:bodyPr/>
          <a:lstStyle/>
          <a:p>
            <a:r>
              <a:rPr lang="en-US" dirty="0"/>
              <a:t>17/7/2023</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p:txBody>
          <a:bodyPr/>
          <a:lstStyle/>
          <a:p>
            <a:fld id="{312CC964-A50B-4C29-B4E4-2C30BB34CCF3}" type="slidenum">
              <a:rPr lang="en-US" smtClean="0"/>
              <a:pPr/>
              <a:t>3</a:t>
            </a:fld>
            <a:endParaRPr lang="en-US" dirty="0"/>
          </a:p>
        </p:txBody>
      </p:sp>
      <p:pic>
        <p:nvPicPr>
          <p:cNvPr id="5" name="Picture 4">
            <a:extLst>
              <a:ext uri="{FF2B5EF4-FFF2-40B4-BE49-F238E27FC236}">
                <a16:creationId xmlns:a16="http://schemas.microsoft.com/office/drawing/2014/main" id="{07C6579C-7429-C289-A44F-3C185DB3EF45}"/>
              </a:ext>
            </a:extLst>
          </p:cNvPr>
          <p:cNvPicPr>
            <a:picLocks noChangeAspect="1"/>
          </p:cNvPicPr>
          <p:nvPr/>
        </p:nvPicPr>
        <p:blipFill>
          <a:blip r:embed="rId2"/>
          <a:stretch>
            <a:fillRect/>
          </a:stretch>
        </p:blipFill>
        <p:spPr>
          <a:xfrm>
            <a:off x="0" y="3294552"/>
            <a:ext cx="4907841" cy="3563448"/>
          </a:xfrm>
          <a:prstGeom prst="rect">
            <a:avLst/>
          </a:prstGeom>
        </p:spPr>
      </p:pic>
      <p:sp>
        <p:nvSpPr>
          <p:cNvPr id="10" name="Rectangle 9">
            <a:extLst>
              <a:ext uri="{FF2B5EF4-FFF2-40B4-BE49-F238E27FC236}">
                <a16:creationId xmlns:a16="http://schemas.microsoft.com/office/drawing/2014/main" id="{B14FC3E8-BE4D-96C4-9F2C-C5828C0E10FD}"/>
              </a:ext>
            </a:extLst>
          </p:cNvPr>
          <p:cNvSpPr/>
          <p:nvPr/>
        </p:nvSpPr>
        <p:spPr>
          <a:xfrm>
            <a:off x="1551709" y="5467927"/>
            <a:ext cx="988291" cy="8369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Solar Array</a:t>
            </a:r>
          </a:p>
        </p:txBody>
      </p:sp>
      <p:graphicFrame>
        <p:nvGraphicFramePr>
          <p:cNvPr id="4" name="Table 5">
            <a:extLst>
              <a:ext uri="{FF2B5EF4-FFF2-40B4-BE49-F238E27FC236}">
                <a16:creationId xmlns:a16="http://schemas.microsoft.com/office/drawing/2014/main" id="{9A668C89-E88E-F1BC-6F2B-249ACE309655}"/>
              </a:ext>
            </a:extLst>
          </p:cNvPr>
          <p:cNvGraphicFramePr>
            <a:graphicFrameLocks noGrp="1"/>
          </p:cNvGraphicFramePr>
          <p:nvPr>
            <p:extLst>
              <p:ext uri="{D42A27DB-BD31-4B8C-83A1-F6EECF244321}">
                <p14:modId xmlns:p14="http://schemas.microsoft.com/office/powerpoint/2010/main" val="2860671535"/>
              </p:ext>
            </p:extLst>
          </p:nvPr>
        </p:nvGraphicFramePr>
        <p:xfrm>
          <a:off x="5770078" y="4673828"/>
          <a:ext cx="6067695" cy="1483360"/>
        </p:xfrm>
        <a:graphic>
          <a:graphicData uri="http://schemas.openxmlformats.org/drawingml/2006/table">
            <a:tbl>
              <a:tblPr firstRow="1" bandRow="1">
                <a:tableStyleId>{5C22544A-7EE6-4342-B048-85BDC9FD1C3A}</a:tableStyleId>
              </a:tblPr>
              <a:tblGrid>
                <a:gridCol w="2200030">
                  <a:extLst>
                    <a:ext uri="{9D8B030D-6E8A-4147-A177-3AD203B41FA5}">
                      <a16:colId xmlns:a16="http://schemas.microsoft.com/office/drawing/2014/main" val="40495315"/>
                    </a:ext>
                  </a:extLst>
                </a:gridCol>
                <a:gridCol w="1847335">
                  <a:extLst>
                    <a:ext uri="{9D8B030D-6E8A-4147-A177-3AD203B41FA5}">
                      <a16:colId xmlns:a16="http://schemas.microsoft.com/office/drawing/2014/main" val="2366867326"/>
                    </a:ext>
                  </a:extLst>
                </a:gridCol>
                <a:gridCol w="2020330">
                  <a:extLst>
                    <a:ext uri="{9D8B030D-6E8A-4147-A177-3AD203B41FA5}">
                      <a16:colId xmlns:a16="http://schemas.microsoft.com/office/drawing/2014/main" val="1465003064"/>
                    </a:ext>
                  </a:extLst>
                </a:gridCol>
              </a:tblGrid>
              <a:tr h="370840">
                <a:tc>
                  <a:txBody>
                    <a:bodyPr/>
                    <a:lstStyle/>
                    <a:p>
                      <a:endParaRPr lang="en-US" sz="1600" dirty="0">
                        <a:solidFill>
                          <a:srgbClr val="FFC000"/>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Average bill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Average power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36957"/>
                  </a:ext>
                </a:extLst>
              </a:tr>
              <a:tr h="370840">
                <a:tc>
                  <a:txBody>
                    <a:bodyPr/>
                    <a:lstStyle/>
                    <a:p>
                      <a:r>
                        <a:rPr lang="en-US" sz="1600" dirty="0">
                          <a:solidFill>
                            <a:srgbClr val="FFC000"/>
                          </a:solidFill>
                          <a:latin typeface="Arial" panose="020B0604020202020204" pitchFamily="34" charset="0"/>
                          <a:cs typeface="Arial" panose="020B0604020202020204" pitchFamily="34" charset="0"/>
                        </a:rPr>
                        <a:t>Thalang House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15,000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6.0 kW</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428867"/>
                  </a:ext>
                </a:extLst>
              </a:tr>
              <a:tr h="370840">
                <a:tc>
                  <a:txBody>
                    <a:bodyPr/>
                    <a:lstStyle/>
                    <a:p>
                      <a:r>
                        <a:rPr lang="en-US" sz="1600" dirty="0">
                          <a:solidFill>
                            <a:srgbClr val="FFC000"/>
                          </a:solidFill>
                          <a:latin typeface="Arial" panose="020B0604020202020204" pitchFamily="34" charset="0"/>
                          <a:cs typeface="Arial" panose="020B0604020202020204" pitchFamily="34" charset="0"/>
                        </a:rPr>
                        <a:t>Bangtao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30,000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dirty="0">
                          <a:solidFill>
                            <a:srgbClr val="FFC000"/>
                          </a:solidFill>
                          <a:latin typeface="Arial" panose="020B0604020202020204" pitchFamily="34" charset="0"/>
                          <a:cs typeface="Arial" panose="020B0604020202020204" pitchFamily="34" charset="0"/>
                        </a:rPr>
                        <a:t>12.0 kW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4075336"/>
                  </a:ext>
                </a:extLst>
              </a:tr>
              <a:tr h="370840">
                <a:tc>
                  <a:txBody>
                    <a:bodyPr/>
                    <a:lstStyle/>
                    <a:p>
                      <a:endParaRPr lang="en-US" sz="1600" dirty="0">
                        <a:solidFill>
                          <a:srgbClr val="FFC000"/>
                        </a:solidFill>
                        <a:latin typeface="Orbitron"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rgbClr val="FFC000"/>
                        </a:solidFill>
                        <a:latin typeface="Orbitron"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solidFill>
                          <a:srgbClr val="FFC000"/>
                        </a:solidFill>
                        <a:latin typeface="Orbitron" panose="020000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986669"/>
                  </a:ext>
                </a:extLst>
              </a:tr>
            </a:tbl>
          </a:graphicData>
        </a:graphic>
      </p:graphicFrame>
      <p:pic>
        <p:nvPicPr>
          <p:cNvPr id="15" name="Picture 14">
            <a:extLst>
              <a:ext uri="{FF2B5EF4-FFF2-40B4-BE49-F238E27FC236}">
                <a16:creationId xmlns:a16="http://schemas.microsoft.com/office/drawing/2014/main" id="{0FC2793F-67C0-AAC6-B9CB-97C9C9DEF7A1}"/>
              </a:ext>
            </a:extLst>
          </p:cNvPr>
          <p:cNvPicPr>
            <a:picLocks noChangeAspect="1"/>
          </p:cNvPicPr>
          <p:nvPr/>
        </p:nvPicPr>
        <p:blipFill>
          <a:blip r:embed="rId3"/>
          <a:stretch>
            <a:fillRect/>
          </a:stretch>
        </p:blipFill>
        <p:spPr>
          <a:xfrm>
            <a:off x="78661" y="1"/>
            <a:ext cx="5055790" cy="3294552"/>
          </a:xfrm>
          <a:prstGeom prst="rect">
            <a:avLst/>
          </a:prstGeom>
        </p:spPr>
      </p:pic>
      <p:sp>
        <p:nvSpPr>
          <p:cNvPr id="16" name="Rectangle 15">
            <a:extLst>
              <a:ext uri="{FF2B5EF4-FFF2-40B4-BE49-F238E27FC236}">
                <a16:creationId xmlns:a16="http://schemas.microsoft.com/office/drawing/2014/main" id="{A9476C06-A2D4-A791-404C-DDBA4A17D39C}"/>
              </a:ext>
            </a:extLst>
          </p:cNvPr>
          <p:cNvSpPr/>
          <p:nvPr/>
        </p:nvSpPr>
        <p:spPr>
          <a:xfrm rot="3165826">
            <a:off x="2370426" y="187995"/>
            <a:ext cx="914400" cy="1518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3F77950-2B26-0471-46B4-26389AAC8A56}"/>
              </a:ext>
            </a:extLst>
          </p:cNvPr>
          <p:cNvSpPr txBox="1"/>
          <p:nvPr/>
        </p:nvSpPr>
        <p:spPr>
          <a:xfrm rot="19294605">
            <a:off x="2267057" y="735559"/>
            <a:ext cx="1211559" cy="369332"/>
          </a:xfrm>
          <a:prstGeom prst="rect">
            <a:avLst/>
          </a:prstGeom>
          <a:noFill/>
        </p:spPr>
        <p:txBody>
          <a:bodyPr wrap="square" rtlCol="0">
            <a:spAutoFit/>
          </a:bodyPr>
          <a:lstStyle/>
          <a:p>
            <a:r>
              <a:rPr lang="en-US" dirty="0">
                <a:solidFill>
                  <a:schemeClr val="bg1"/>
                </a:solidFill>
              </a:rPr>
              <a:t>Solar Array</a:t>
            </a:r>
          </a:p>
        </p:txBody>
      </p:sp>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98F09-AA82-4443-B901-71F5DF765C10}"/>
              </a:ext>
            </a:extLst>
          </p:cNvPr>
          <p:cNvSpPr>
            <a:spLocks noGrp="1"/>
          </p:cNvSpPr>
          <p:nvPr>
            <p:ph type="subTitle" idx="1"/>
          </p:nvPr>
        </p:nvSpPr>
        <p:spPr>
          <a:xfrm>
            <a:off x="1036317" y="397636"/>
            <a:ext cx="7007931" cy="498856"/>
          </a:xfrm>
        </p:spPr>
        <p:txBody>
          <a:bodyPr>
            <a:noAutofit/>
          </a:bodyPr>
          <a:lstStyle/>
          <a:p>
            <a:r>
              <a:rPr lang="en-US" sz="2800" dirty="0">
                <a:solidFill>
                  <a:srgbClr val="FFC000"/>
                </a:solidFill>
                <a:latin typeface="Orbitron" panose="02000000000000000000" pitchFamily="2" charset="0"/>
              </a:rPr>
              <a:t>Inverter options/ relative costs</a:t>
            </a:r>
          </a:p>
        </p:txBody>
      </p:sp>
      <p:graphicFrame>
        <p:nvGraphicFramePr>
          <p:cNvPr id="13" name="Table 12">
            <a:extLst>
              <a:ext uri="{FF2B5EF4-FFF2-40B4-BE49-F238E27FC236}">
                <a16:creationId xmlns:a16="http://schemas.microsoft.com/office/drawing/2014/main" id="{DFF51CB5-64B1-22CB-0C71-624B4D8AA8FA}"/>
              </a:ext>
            </a:extLst>
          </p:cNvPr>
          <p:cNvGraphicFramePr>
            <a:graphicFrameLocks noGrp="1"/>
          </p:cNvGraphicFramePr>
          <p:nvPr>
            <p:extLst>
              <p:ext uri="{D42A27DB-BD31-4B8C-83A1-F6EECF244321}">
                <p14:modId xmlns:p14="http://schemas.microsoft.com/office/powerpoint/2010/main" val="1422438841"/>
              </p:ext>
            </p:extLst>
          </p:nvPr>
        </p:nvGraphicFramePr>
        <p:xfrm>
          <a:off x="1036319" y="984069"/>
          <a:ext cx="10162902" cy="5391905"/>
        </p:xfrm>
        <a:graphic>
          <a:graphicData uri="http://schemas.openxmlformats.org/drawingml/2006/table">
            <a:tbl>
              <a:tblPr/>
              <a:tblGrid>
                <a:gridCol w="3452554">
                  <a:extLst>
                    <a:ext uri="{9D8B030D-6E8A-4147-A177-3AD203B41FA5}">
                      <a16:colId xmlns:a16="http://schemas.microsoft.com/office/drawing/2014/main" val="3433719508"/>
                    </a:ext>
                  </a:extLst>
                </a:gridCol>
                <a:gridCol w="3435927">
                  <a:extLst>
                    <a:ext uri="{9D8B030D-6E8A-4147-A177-3AD203B41FA5}">
                      <a16:colId xmlns:a16="http://schemas.microsoft.com/office/drawing/2014/main" val="4277487216"/>
                    </a:ext>
                  </a:extLst>
                </a:gridCol>
                <a:gridCol w="3274421">
                  <a:extLst>
                    <a:ext uri="{9D8B030D-6E8A-4147-A177-3AD203B41FA5}">
                      <a16:colId xmlns:a16="http://schemas.microsoft.com/office/drawing/2014/main" val="2420075660"/>
                    </a:ext>
                  </a:extLst>
                </a:gridCol>
              </a:tblGrid>
              <a:tr h="858850">
                <a:tc>
                  <a:txBody>
                    <a:bodyPr/>
                    <a:lstStyle/>
                    <a:p>
                      <a:pPr algn="ctr" rtl="0" fontAlgn="t">
                        <a:spcBef>
                          <a:spcPts val="0"/>
                        </a:spcBef>
                        <a:spcAft>
                          <a:spcPts val="0"/>
                        </a:spcAft>
                      </a:pPr>
                      <a:r>
                        <a:rPr lang="en-US" sz="1600" b="1" i="0" u="none" strike="noStrike" dirty="0">
                          <a:solidFill>
                            <a:srgbClr val="FFC000"/>
                          </a:solidFill>
                          <a:effectLst/>
                          <a:latin typeface="Arial" panose="020B0604020202020204" pitchFamily="34" charset="0"/>
                          <a:cs typeface="Arial" panose="020B0604020202020204" pitchFamily="34" charset="0"/>
                        </a:rPr>
                        <a:t>3 Phase single</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FFC000"/>
                          </a:solidFill>
                          <a:effectLst/>
                          <a:latin typeface="Arial" panose="020B0604020202020204" pitchFamily="34" charset="0"/>
                          <a:cs typeface="Arial" panose="020B0604020202020204" pitchFamily="34" charset="0"/>
                        </a:rPr>
                        <a:t>3 phase triple</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FFC000"/>
                          </a:solidFill>
                          <a:effectLst/>
                          <a:latin typeface="Arial" panose="020B0604020202020204" pitchFamily="34" charset="0"/>
                          <a:cs typeface="Arial" panose="020B0604020202020204" pitchFamily="34" charset="0"/>
                        </a:rPr>
                        <a:t>3 phase micro</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08039021"/>
                  </a:ext>
                </a:extLst>
              </a:tr>
              <a:tr h="2722230">
                <a:tc>
                  <a:txBody>
                    <a:bodyPr/>
                    <a:lstStyle/>
                    <a:p>
                      <a:pPr fontAlgn="t"/>
                      <a:r>
                        <a:rPr lang="en-US" b="0" dirty="0">
                          <a:solidFill>
                            <a:srgbClr val="FFC000"/>
                          </a:solidFill>
                          <a:effectLst/>
                          <a:latin typeface="Orbitron" panose="02000000000000000000" pitchFamily="2" charset="0"/>
                        </a:rPr>
                        <a:t> </a:t>
                      </a:r>
                      <a:br>
                        <a:rPr lang="en-US" dirty="0">
                          <a:solidFill>
                            <a:srgbClr val="FFC000"/>
                          </a:solidFill>
                          <a:effectLst/>
                          <a:latin typeface="Orbitron" panose="02000000000000000000" pitchFamily="2" charset="0"/>
                        </a:rPr>
                      </a:br>
                      <a:br>
                        <a:rPr lang="en-US" dirty="0">
                          <a:solidFill>
                            <a:srgbClr val="FFC000"/>
                          </a:solidFill>
                          <a:effectLst/>
                          <a:latin typeface="Orbitron" panose="02000000000000000000" pitchFamily="2" charset="0"/>
                        </a:rPr>
                      </a:br>
                      <a:br>
                        <a:rPr lang="en-US" dirty="0">
                          <a:solidFill>
                            <a:srgbClr val="FFC000"/>
                          </a:solidFill>
                          <a:effectLst/>
                          <a:latin typeface="Orbitron" panose="02000000000000000000" pitchFamily="2" charset="0"/>
                        </a:rPr>
                      </a:br>
                      <a:br>
                        <a:rPr lang="en-US" dirty="0">
                          <a:solidFill>
                            <a:srgbClr val="FFC000"/>
                          </a:solidFill>
                          <a:effectLst/>
                          <a:latin typeface="Orbitron" panose="02000000000000000000" pitchFamily="2" charset="0"/>
                        </a:rPr>
                      </a:br>
                      <a:br>
                        <a:rPr lang="en-US" dirty="0">
                          <a:solidFill>
                            <a:srgbClr val="FFC000"/>
                          </a:solidFill>
                          <a:effectLst/>
                          <a:latin typeface="Orbitron" panose="02000000000000000000" pitchFamily="2" charset="0"/>
                        </a:rPr>
                      </a:br>
                      <a:br>
                        <a:rPr lang="en-US" dirty="0">
                          <a:solidFill>
                            <a:srgbClr val="FFC000"/>
                          </a:solidFill>
                          <a:effectLst/>
                          <a:latin typeface="Orbitron" panose="02000000000000000000" pitchFamily="2" charset="0"/>
                        </a:rPr>
                      </a:br>
                      <a:endParaRPr lang="en-US" dirty="0">
                        <a:solidFill>
                          <a:srgbClr val="FFC000"/>
                        </a:solidFill>
                        <a:effectLst/>
                        <a:latin typeface="Orbitron" panose="02000000000000000000" pitchFamily="2" charset="0"/>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dirty="0">
                          <a:solidFill>
                            <a:srgbClr val="FFC000"/>
                          </a:solidFill>
                          <a:effectLst/>
                          <a:latin typeface="Orbitron" panose="02000000000000000000" pitchFamily="2" charset="0"/>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dirty="0">
                          <a:solidFill>
                            <a:srgbClr val="FFC000"/>
                          </a:solidFill>
                          <a:effectLst/>
                          <a:latin typeface="Orbitron" panose="02000000000000000000" pitchFamily="2" charset="0"/>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92650174"/>
                  </a:ext>
                </a:extLst>
              </a:tr>
              <a:tr h="951975">
                <a:tc>
                  <a:txBody>
                    <a:bodyPr/>
                    <a:lstStyle/>
                    <a:p>
                      <a:pPr rtl="0" fontAlgn="t">
                        <a:spcBef>
                          <a:spcPts val="0"/>
                        </a:spcBef>
                        <a:spcAft>
                          <a:spcPts val="0"/>
                        </a:spcAft>
                      </a:pPr>
                      <a:r>
                        <a:rPr lang="en-US" sz="1200" b="0" i="0" u="none" strike="noStrike" dirty="0">
                          <a:solidFill>
                            <a:srgbClr val="FFC000"/>
                          </a:solidFill>
                          <a:effectLst/>
                          <a:latin typeface="Arial" panose="020B0604020202020204" pitchFamily="34" charset="0"/>
                          <a:cs typeface="Arial" panose="020B0604020202020204" pitchFamily="34" charset="0"/>
                        </a:rPr>
                        <a:t>Traditional 3 phase. One big inverter. Maximum flexibility. Can be ‘stacked’. Can add batteries</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FFC000"/>
                          </a:solidFill>
                          <a:effectLst/>
                          <a:latin typeface="Arial" panose="020B0604020202020204" pitchFamily="34" charset="0"/>
                          <a:cs typeface="Arial" panose="020B0604020202020204" pitchFamily="34" charset="0"/>
                        </a:rPr>
                        <a:t>One inverter per phase.. More expensive but better redundancy. Each phase on 3 single phase inverters. Phase synch issues</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FFC000"/>
                          </a:solidFill>
                          <a:effectLst/>
                          <a:latin typeface="Arial" panose="020B0604020202020204" pitchFamily="34" charset="0"/>
                          <a:cs typeface="Arial" panose="020B0604020202020204" pitchFamily="34" charset="0"/>
                        </a:rPr>
                        <a:t>Exotic. Each panel has dedicated inverter at roof. Very redundant. Adaptive. Hard to customize settings/ protections. Phase synch issues</a:t>
                      </a:r>
                      <a:endParaRPr lang="en-US" sz="1500" dirty="0">
                        <a:solidFill>
                          <a:srgbClr val="FFC000"/>
                        </a:solidFill>
                        <a:effectLst/>
                        <a:latin typeface="Arial" panose="020B0604020202020204" pitchFamily="34" charset="0"/>
                        <a:cs typeface="Arial" panose="020B0604020202020204" pitchFamily="34" charset="0"/>
                      </a:endParaRP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828139888"/>
                  </a:ext>
                </a:extLst>
              </a:tr>
              <a:tr h="858850">
                <a:tc>
                  <a:txBody>
                    <a:bodyPr/>
                    <a:lstStyle/>
                    <a:p>
                      <a:pPr fontAlgn="t"/>
                      <a:r>
                        <a:rPr lang="en-US" sz="1200" dirty="0">
                          <a:solidFill>
                            <a:srgbClr val="FFC000"/>
                          </a:solidFill>
                          <a:effectLst/>
                          <a:latin typeface="Arial" panose="020B0604020202020204" pitchFamily="34" charset="0"/>
                          <a:cs typeface="Arial" panose="020B0604020202020204" pitchFamily="34" charset="0"/>
                        </a:rPr>
                        <a:t>Inverter 60,000</a:t>
                      </a:r>
                    </a:p>
                    <a:p>
                      <a:pPr fontAlgn="t"/>
                      <a:r>
                        <a:rPr lang="en-US" sz="1200" dirty="0">
                          <a:solidFill>
                            <a:srgbClr val="FFC000"/>
                          </a:solidFill>
                          <a:effectLst/>
                          <a:latin typeface="Arial" panose="020B0604020202020204" pitchFamily="34" charset="0"/>
                          <a:cs typeface="Arial" panose="020B0604020202020204" pitchFamily="34" charset="0"/>
                        </a:rPr>
                        <a:t>Protections 23000</a:t>
                      </a:r>
                    </a:p>
                    <a:p>
                      <a:pPr fontAlgn="t"/>
                      <a:r>
                        <a:rPr lang="en-US" sz="1200" dirty="0">
                          <a:solidFill>
                            <a:srgbClr val="FFC000"/>
                          </a:solidFill>
                          <a:effectLst/>
                          <a:latin typeface="Arial" panose="020B0604020202020204" pitchFamily="34" charset="0"/>
                          <a:cs typeface="Arial" panose="020B0604020202020204" pitchFamily="34" charset="0"/>
                        </a:rPr>
                        <a:t>Install/ wiring 25000</a:t>
                      </a: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200" dirty="0">
                          <a:solidFill>
                            <a:srgbClr val="FFC000"/>
                          </a:solidFill>
                          <a:effectLst/>
                          <a:latin typeface="Arial" panose="020B0604020202020204" pitchFamily="34" charset="0"/>
                          <a:cs typeface="Arial" panose="020B0604020202020204" pitchFamily="34" charset="0"/>
                        </a:rPr>
                        <a:t>Inverters 3x 20000 = 60,000</a:t>
                      </a:r>
                    </a:p>
                    <a:p>
                      <a:pPr fontAlgn="t"/>
                      <a:r>
                        <a:rPr lang="en-US" sz="1200" dirty="0">
                          <a:solidFill>
                            <a:srgbClr val="FFC000"/>
                          </a:solidFill>
                          <a:effectLst/>
                          <a:latin typeface="Arial" panose="020B0604020202020204" pitchFamily="34" charset="0"/>
                          <a:cs typeface="Arial" panose="020B0604020202020204" pitchFamily="34" charset="0"/>
                        </a:rPr>
                        <a:t>Protections 3x 15000 =45,000</a:t>
                      </a:r>
                    </a:p>
                    <a:p>
                      <a:pPr fontAlgn="t"/>
                      <a:r>
                        <a:rPr lang="en-US" sz="1200" dirty="0">
                          <a:solidFill>
                            <a:srgbClr val="FFC000"/>
                          </a:solidFill>
                          <a:effectLst/>
                          <a:latin typeface="Arial" panose="020B0604020202020204" pitchFamily="34" charset="0"/>
                          <a:cs typeface="Arial" panose="020B0604020202020204" pitchFamily="34" charset="0"/>
                        </a:rPr>
                        <a:t>Install/ wiring = 32,000</a:t>
                      </a: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fontAlgn="t"/>
                      <a:r>
                        <a:rPr lang="en-US" sz="1200" dirty="0">
                          <a:solidFill>
                            <a:srgbClr val="FFC000"/>
                          </a:solidFill>
                          <a:effectLst/>
                          <a:latin typeface="Arial" panose="020B0604020202020204" pitchFamily="34" charset="0"/>
                          <a:cs typeface="Arial" panose="020B0604020202020204" pitchFamily="34" charset="0"/>
                        </a:rPr>
                        <a:t>16 x 4400 = 70,000</a:t>
                      </a:r>
                    </a:p>
                    <a:p>
                      <a:pPr fontAlgn="t"/>
                      <a:r>
                        <a:rPr lang="en-US" sz="1200" dirty="0">
                          <a:solidFill>
                            <a:srgbClr val="FFC000"/>
                          </a:solidFill>
                          <a:effectLst/>
                          <a:latin typeface="Arial" panose="020B0604020202020204" pitchFamily="34" charset="0"/>
                          <a:cs typeface="Arial" panose="020B0604020202020204" pitchFamily="34" charset="0"/>
                        </a:rPr>
                        <a:t>Protections (limited) 15,000</a:t>
                      </a:r>
                    </a:p>
                    <a:p>
                      <a:pPr fontAlgn="t"/>
                      <a:r>
                        <a:rPr lang="en-US" sz="1200" dirty="0">
                          <a:solidFill>
                            <a:srgbClr val="FFC000"/>
                          </a:solidFill>
                          <a:effectLst/>
                          <a:latin typeface="Arial" panose="020B0604020202020204" pitchFamily="34" charset="0"/>
                          <a:cs typeface="Arial" panose="020B0604020202020204" pitchFamily="34" charset="0"/>
                        </a:rPr>
                        <a:t>Install /wiring 45,000</a:t>
                      </a:r>
                    </a:p>
                  </a:txBody>
                  <a:tcPr marL="81201" marR="81201" marT="81201" marB="8120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700978589"/>
                  </a:ext>
                </a:extLst>
              </a:tr>
            </a:tbl>
          </a:graphicData>
        </a:graphic>
      </p:graphicFrame>
      <p:pic>
        <p:nvPicPr>
          <p:cNvPr id="16" name="Picture 15">
            <a:extLst>
              <a:ext uri="{FF2B5EF4-FFF2-40B4-BE49-F238E27FC236}">
                <a16:creationId xmlns:a16="http://schemas.microsoft.com/office/drawing/2014/main" id="{4ECA03A1-0B65-BCD3-70C0-5757E2883EA3}"/>
              </a:ext>
            </a:extLst>
          </p:cNvPr>
          <p:cNvPicPr>
            <a:picLocks noChangeAspect="1"/>
          </p:cNvPicPr>
          <p:nvPr/>
        </p:nvPicPr>
        <p:blipFill>
          <a:blip r:embed="rId2"/>
          <a:stretch>
            <a:fillRect/>
          </a:stretch>
        </p:blipFill>
        <p:spPr>
          <a:xfrm>
            <a:off x="1036319" y="2396464"/>
            <a:ext cx="10162902" cy="2061379"/>
          </a:xfrm>
          <a:prstGeom prst="rect">
            <a:avLst/>
          </a:prstGeom>
        </p:spPr>
      </p:pic>
      <p:sp>
        <p:nvSpPr>
          <p:cNvPr id="17" name="TextBox 16">
            <a:extLst>
              <a:ext uri="{FF2B5EF4-FFF2-40B4-BE49-F238E27FC236}">
                <a16:creationId xmlns:a16="http://schemas.microsoft.com/office/drawing/2014/main" id="{DB310F14-A11C-E45C-C08B-DF2AFB797C33}"/>
              </a:ext>
            </a:extLst>
          </p:cNvPr>
          <p:cNvSpPr txBox="1"/>
          <p:nvPr/>
        </p:nvSpPr>
        <p:spPr>
          <a:xfrm>
            <a:off x="3556000" y="5689264"/>
            <a:ext cx="914400" cy="369332"/>
          </a:xfrm>
          <a:prstGeom prst="rect">
            <a:avLst/>
          </a:prstGeom>
          <a:noFill/>
        </p:spPr>
        <p:txBody>
          <a:bodyPr wrap="square" rtlCol="0">
            <a:spAutoFit/>
          </a:bodyPr>
          <a:lstStyle/>
          <a:p>
            <a:r>
              <a:rPr lang="en-US" b="1" dirty="0">
                <a:solidFill>
                  <a:srgbClr val="FFC000"/>
                </a:solidFill>
              </a:rPr>
              <a:t>108,000</a:t>
            </a:r>
          </a:p>
        </p:txBody>
      </p:sp>
      <p:sp>
        <p:nvSpPr>
          <p:cNvPr id="18" name="TextBox 17">
            <a:extLst>
              <a:ext uri="{FF2B5EF4-FFF2-40B4-BE49-F238E27FC236}">
                <a16:creationId xmlns:a16="http://schemas.microsoft.com/office/drawing/2014/main" id="{3221D6A7-070B-A8DF-9470-B12B791D8205}"/>
              </a:ext>
            </a:extLst>
          </p:cNvPr>
          <p:cNvSpPr txBox="1"/>
          <p:nvPr/>
        </p:nvSpPr>
        <p:spPr>
          <a:xfrm>
            <a:off x="6920410" y="5689264"/>
            <a:ext cx="914400" cy="369332"/>
          </a:xfrm>
          <a:prstGeom prst="rect">
            <a:avLst/>
          </a:prstGeom>
          <a:noFill/>
        </p:spPr>
        <p:txBody>
          <a:bodyPr wrap="square" rtlCol="0">
            <a:spAutoFit/>
          </a:bodyPr>
          <a:lstStyle/>
          <a:p>
            <a:r>
              <a:rPr lang="en-US" b="1" dirty="0">
                <a:solidFill>
                  <a:srgbClr val="FFC000"/>
                </a:solidFill>
              </a:rPr>
              <a:t>137,000</a:t>
            </a:r>
          </a:p>
        </p:txBody>
      </p:sp>
      <p:sp>
        <p:nvSpPr>
          <p:cNvPr id="19" name="TextBox 18">
            <a:extLst>
              <a:ext uri="{FF2B5EF4-FFF2-40B4-BE49-F238E27FC236}">
                <a16:creationId xmlns:a16="http://schemas.microsoft.com/office/drawing/2014/main" id="{7866E9BE-8F95-C0E9-AA6F-EB94D5A21F34}"/>
              </a:ext>
            </a:extLst>
          </p:cNvPr>
          <p:cNvSpPr txBox="1"/>
          <p:nvPr/>
        </p:nvSpPr>
        <p:spPr>
          <a:xfrm>
            <a:off x="10225182" y="5689264"/>
            <a:ext cx="914400" cy="369332"/>
          </a:xfrm>
          <a:prstGeom prst="rect">
            <a:avLst/>
          </a:prstGeom>
          <a:noFill/>
        </p:spPr>
        <p:txBody>
          <a:bodyPr wrap="square" rtlCol="0">
            <a:spAutoFit/>
          </a:bodyPr>
          <a:lstStyle/>
          <a:p>
            <a:r>
              <a:rPr lang="en-US" b="1" dirty="0">
                <a:solidFill>
                  <a:srgbClr val="FFC000"/>
                </a:solidFill>
              </a:rPr>
              <a:t>130,000</a:t>
            </a:r>
          </a:p>
        </p:txBody>
      </p:sp>
      <p:sp>
        <p:nvSpPr>
          <p:cNvPr id="21" name="Rectangle 20">
            <a:extLst>
              <a:ext uri="{FF2B5EF4-FFF2-40B4-BE49-F238E27FC236}">
                <a16:creationId xmlns:a16="http://schemas.microsoft.com/office/drawing/2014/main" id="{7CDEF8BF-F623-CAA3-1A14-C1D6F1380236}"/>
              </a:ext>
            </a:extLst>
          </p:cNvPr>
          <p:cNvSpPr/>
          <p:nvPr/>
        </p:nvSpPr>
        <p:spPr>
          <a:xfrm>
            <a:off x="1036318" y="5514109"/>
            <a:ext cx="3434082" cy="861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106595-AF3A-DEA3-E9CB-6590BCE03A80}"/>
              </a:ext>
            </a:extLst>
          </p:cNvPr>
          <p:cNvSpPr/>
          <p:nvPr/>
        </p:nvSpPr>
        <p:spPr>
          <a:xfrm>
            <a:off x="1036318" y="984069"/>
            <a:ext cx="10162902" cy="539190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56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847435" y="218590"/>
            <a:ext cx="10088295" cy="920957"/>
          </a:xfrm>
        </p:spPr>
        <p:txBody>
          <a:bodyPr>
            <a:normAutofit/>
          </a:bodyPr>
          <a:lstStyle/>
          <a:p>
            <a:r>
              <a:rPr lang="en-US" sz="3200" i="0" dirty="0">
                <a:solidFill>
                  <a:srgbClr val="FFC000"/>
                </a:solidFill>
                <a:latin typeface="Orbitron" panose="02000000000000000000" pitchFamily="2" charset="0"/>
              </a:rPr>
              <a:t>Thalang costs/ architecture</a:t>
            </a:r>
            <a:endParaRPr lang="en-US" sz="3200" dirty="0"/>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550513103"/>
              </p:ext>
            </p:extLst>
          </p:nvPr>
        </p:nvGraphicFramePr>
        <p:xfrm>
          <a:off x="847435" y="1139547"/>
          <a:ext cx="10310091" cy="5441893"/>
        </p:xfrm>
        <a:graphic>
          <a:graphicData uri="http://schemas.openxmlformats.org/drawingml/2006/table">
            <a:tbl>
              <a:tblPr firstRow="1" bandRow="1">
                <a:tableStyleId>{5C22544A-7EE6-4342-B048-85BDC9FD1C3A}</a:tableStyleId>
              </a:tblPr>
              <a:tblGrid>
                <a:gridCol w="2672472">
                  <a:extLst>
                    <a:ext uri="{9D8B030D-6E8A-4147-A177-3AD203B41FA5}">
                      <a16:colId xmlns:a16="http://schemas.microsoft.com/office/drawing/2014/main" val="1196845939"/>
                    </a:ext>
                  </a:extLst>
                </a:gridCol>
                <a:gridCol w="1463581">
                  <a:extLst>
                    <a:ext uri="{9D8B030D-6E8A-4147-A177-3AD203B41FA5}">
                      <a16:colId xmlns:a16="http://schemas.microsoft.com/office/drawing/2014/main" val="1784600368"/>
                    </a:ext>
                  </a:extLst>
                </a:gridCol>
                <a:gridCol w="1490036">
                  <a:extLst>
                    <a:ext uri="{9D8B030D-6E8A-4147-A177-3AD203B41FA5}">
                      <a16:colId xmlns:a16="http://schemas.microsoft.com/office/drawing/2014/main" val="3718183931"/>
                    </a:ext>
                  </a:extLst>
                </a:gridCol>
                <a:gridCol w="1518876">
                  <a:extLst>
                    <a:ext uri="{9D8B030D-6E8A-4147-A177-3AD203B41FA5}">
                      <a16:colId xmlns:a16="http://schemas.microsoft.com/office/drawing/2014/main" val="1595433812"/>
                    </a:ext>
                  </a:extLst>
                </a:gridCol>
                <a:gridCol w="1539903">
                  <a:extLst>
                    <a:ext uri="{9D8B030D-6E8A-4147-A177-3AD203B41FA5}">
                      <a16:colId xmlns:a16="http://schemas.microsoft.com/office/drawing/2014/main" val="1847977705"/>
                    </a:ext>
                  </a:extLst>
                </a:gridCol>
                <a:gridCol w="1625223">
                  <a:extLst>
                    <a:ext uri="{9D8B030D-6E8A-4147-A177-3AD203B41FA5}">
                      <a16:colId xmlns:a16="http://schemas.microsoft.com/office/drawing/2014/main" val="3494433172"/>
                    </a:ext>
                  </a:extLst>
                </a:gridCol>
              </a:tblGrid>
              <a:tr h="534058">
                <a:tc>
                  <a:txBody>
                    <a:bodyPr/>
                    <a:lstStyle/>
                    <a:p>
                      <a:pPr algn="ctr"/>
                      <a:r>
                        <a:rPr lang="en-US" dirty="0"/>
                        <a:t>Components</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6.0</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Hybrid Inverter 9.6</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Triple 1 phase 9.0</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Micro Inverter 9.0</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529734">
                <a:tc>
                  <a:txBody>
                    <a:bodyPr/>
                    <a:lstStyle/>
                    <a:p>
                      <a:pPr algn="ctr"/>
                      <a:r>
                        <a:rPr lang="en-US" dirty="0"/>
                        <a:t>16x 600W panels mono</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105,600 </a:t>
                      </a:r>
                      <a:r>
                        <a:rPr lang="en-US" sz="1800" b="0" i="0" kern="1200" dirty="0">
                          <a:solidFill>
                            <a:schemeClr val="dk1"/>
                          </a:solidFill>
                          <a:effectLst/>
                          <a:latin typeface="+mn-lt"/>
                          <a:ea typeface="+mn-ea"/>
                          <a:cs typeface="+mn-cs"/>
                        </a:rPr>
                        <a:t>฿</a:t>
                      </a:r>
                      <a:r>
                        <a:rPr lang="en-US" dirty="0"/>
                        <a:t> </a:t>
                      </a:r>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105,600 </a:t>
                      </a:r>
                      <a:r>
                        <a:rPr lang="en-US" sz="1800" b="0" i="0" kern="1200" dirty="0">
                          <a:solidFill>
                            <a:schemeClr val="dk1"/>
                          </a:solidFill>
                          <a:effectLst/>
                          <a:latin typeface="+mn-lt"/>
                          <a:ea typeface="+mn-ea"/>
                          <a:cs typeface="+mn-cs"/>
                        </a:rPr>
                        <a:t>฿</a:t>
                      </a: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529734">
                <a:tc>
                  <a:txBody>
                    <a:bodyPr/>
                    <a:lstStyle/>
                    <a:p>
                      <a:pPr algn="ctr"/>
                      <a:r>
                        <a:rPr lang="en-US" dirty="0"/>
                        <a:t>15X 600W panels mono</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a:t>99,000 </a:t>
                      </a:r>
                      <a:r>
                        <a:rPr lang="en-US" sz="1800" b="0" i="0" kern="1200" dirty="0">
                          <a:solidFill>
                            <a:schemeClr val="dk1"/>
                          </a:solidFill>
                          <a:effectLst/>
                          <a:latin typeface="+mn-lt"/>
                          <a:ea typeface="+mn-ea"/>
                          <a:cs typeface="+mn-cs"/>
                        </a:rPr>
                        <a:t>฿</a:t>
                      </a:r>
                      <a:r>
                        <a:rPr lang="en-US" dirty="0"/>
                        <a:t>   </a:t>
                      </a:r>
                    </a:p>
                  </a:txBody>
                  <a:tcPr anchor="ctr"/>
                </a:tc>
                <a:tc>
                  <a:txBody>
                    <a:bodyPr/>
                    <a:lstStyle/>
                    <a:p>
                      <a:pPr algn="ctr"/>
                      <a:r>
                        <a:rPr lang="en-US" dirty="0"/>
                        <a:t>99,000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871765496"/>
                  </a:ext>
                </a:extLst>
              </a:tr>
              <a:tr h="529734">
                <a:tc>
                  <a:txBody>
                    <a:bodyPr/>
                    <a:lstStyle/>
                    <a:p>
                      <a:pPr algn="ctr"/>
                      <a:r>
                        <a:rPr lang="en-US" dirty="0"/>
                        <a:t>10X 600W panels mono</a:t>
                      </a:r>
                    </a:p>
                  </a:txBody>
                  <a:tcPr anchor="ctr"/>
                </a:tc>
                <a:tc>
                  <a:txBody>
                    <a:bodyPr/>
                    <a:lstStyle/>
                    <a:p>
                      <a:pPr algn="ctr"/>
                      <a:endParaRPr lang="en-US" dirty="0"/>
                    </a:p>
                  </a:txBody>
                  <a:tcPr anchor="ctr"/>
                </a:tc>
                <a:tc>
                  <a:txBody>
                    <a:bodyPr/>
                    <a:lstStyle/>
                    <a:p>
                      <a:pPr algn="ctr"/>
                      <a:r>
                        <a:rPr lang="en-US" dirty="0"/>
                        <a:t>66000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22287823"/>
                  </a:ext>
                </a:extLst>
              </a:tr>
              <a:tr h="529734">
                <a:tc>
                  <a:txBody>
                    <a:bodyPr/>
                    <a:lstStyle/>
                    <a:p>
                      <a:pPr algn="ctr"/>
                      <a:r>
                        <a:rPr lang="en-US" dirty="0"/>
                        <a:t>3 phase inverter 6/10kW</a:t>
                      </a:r>
                    </a:p>
                  </a:txBody>
                  <a:tcPr anchor="ctr"/>
                </a:tc>
                <a:tc>
                  <a:txBody>
                    <a:bodyPr/>
                    <a:lstStyle/>
                    <a:p>
                      <a:pPr algn="ctr"/>
                      <a:r>
                        <a:rPr lang="en-US" dirty="0"/>
                        <a:t>59,950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44950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104,950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59850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70,400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2465055832"/>
                  </a:ext>
                </a:extLst>
              </a:tr>
              <a:tr h="529734">
                <a:tc>
                  <a:txBody>
                    <a:bodyPr/>
                    <a:lstStyle/>
                    <a:p>
                      <a:pPr algn="ctr"/>
                      <a:r>
                        <a:rPr lang="en-US" dirty="0"/>
                        <a:t>Protections/ wiring</a:t>
                      </a:r>
                    </a:p>
                  </a:txBody>
                  <a:tcPr anchor="ctr"/>
                </a:tc>
                <a:tc>
                  <a:txBody>
                    <a:bodyPr/>
                    <a:lstStyle/>
                    <a:p>
                      <a:pPr algn="ctr"/>
                      <a:r>
                        <a:rPr lang="en-US" dirty="0"/>
                        <a:t>48,000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48000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53,720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77,000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60,000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1474616042"/>
                  </a:ext>
                </a:extLst>
              </a:tr>
              <a:tr h="529734">
                <a:tc>
                  <a:txBody>
                    <a:bodyPr/>
                    <a:lstStyle/>
                    <a:p>
                      <a:pPr algn="ctr"/>
                      <a:r>
                        <a:rPr lang="en-US" dirty="0"/>
                        <a:t>Panel frame</a:t>
                      </a:r>
                    </a:p>
                  </a:txBody>
                  <a:tcPr anchor="ctr"/>
                </a:tc>
                <a:tc>
                  <a:txBody>
                    <a:bodyPr/>
                    <a:lstStyle/>
                    <a:p>
                      <a:pPr algn="ctr"/>
                      <a:r>
                        <a:rPr lang="en-US" dirty="0"/>
                        <a:t>24,000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18000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24,000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24000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24,000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3248917629"/>
                  </a:ext>
                </a:extLst>
              </a:tr>
              <a:tr h="563941">
                <a:tc>
                  <a:txBody>
                    <a:bodyPr/>
                    <a:lstStyle/>
                    <a:p>
                      <a:pPr algn="ctr"/>
                      <a:r>
                        <a:rPr lang="en-US" dirty="0"/>
                        <a:t>Test/ debug</a:t>
                      </a:r>
                    </a:p>
                  </a:txBody>
                  <a:tcPr anchor="ctr"/>
                </a:tc>
                <a:tc>
                  <a:txBody>
                    <a:bodyPr/>
                    <a:lstStyle/>
                    <a:p>
                      <a:pPr algn="ctr"/>
                      <a:r>
                        <a:rPr lang="en-US" dirty="0"/>
                        <a:t>8,000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8000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10,000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10,000 </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dirty="0"/>
                        <a:t>12,000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632449841"/>
                  </a:ext>
                </a:extLst>
              </a:tr>
              <a:tr h="529734">
                <a:tc>
                  <a:txBody>
                    <a:bodyPr/>
                    <a:lstStyle/>
                    <a:p>
                      <a:pPr algn="ctr"/>
                      <a:r>
                        <a:rPr lang="en-US" sz="2000" b="1" dirty="0"/>
                        <a:t>Total </a:t>
                      </a:r>
                    </a:p>
                  </a:txBody>
                  <a:tcPr anchor="ctr"/>
                </a:tc>
                <a:tc>
                  <a:txBody>
                    <a:bodyPr/>
                    <a:lstStyle/>
                    <a:p>
                      <a:pPr algn="ctr"/>
                      <a:r>
                        <a:rPr lang="en-US" sz="2000" b="1" dirty="0"/>
                        <a:t>245,550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184,900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298,270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269,850 </a:t>
                      </a:r>
                      <a:r>
                        <a:rPr lang="en-US" sz="1800" b="0" i="0" kern="1200" dirty="0">
                          <a:solidFill>
                            <a:schemeClr val="dk1"/>
                          </a:solidFill>
                          <a:effectLst/>
                          <a:latin typeface="+mn-lt"/>
                          <a:ea typeface="+mn-ea"/>
                          <a:cs typeface="+mn-cs"/>
                        </a:rPr>
                        <a:t>฿</a:t>
                      </a:r>
                      <a:r>
                        <a:rPr lang="en-US" sz="2000" b="1" dirty="0"/>
                        <a:t>  </a:t>
                      </a:r>
                    </a:p>
                  </a:txBody>
                  <a:tcPr anchor="ctr"/>
                </a:tc>
                <a:tc>
                  <a:txBody>
                    <a:bodyPr/>
                    <a:lstStyle/>
                    <a:p>
                      <a:pPr algn="ctr"/>
                      <a:r>
                        <a:rPr lang="en-US" sz="2000" b="1" dirty="0"/>
                        <a:t>265,400 </a:t>
                      </a:r>
                      <a:r>
                        <a:rPr lang="en-US" sz="1800" b="0" i="0" kern="1200" dirty="0">
                          <a:solidFill>
                            <a:schemeClr val="dk1"/>
                          </a:solidFill>
                          <a:effectLst/>
                          <a:latin typeface="+mn-lt"/>
                          <a:ea typeface="+mn-ea"/>
                          <a:cs typeface="+mn-cs"/>
                        </a:rPr>
                        <a:t>฿</a:t>
                      </a:r>
                      <a:endParaRPr lang="en-US" sz="2000" b="1" dirty="0"/>
                    </a:p>
                  </a:txBody>
                  <a:tcPr anchor="ctr"/>
                </a:tc>
                <a:extLst>
                  <a:ext uri="{0D108BD9-81ED-4DB2-BD59-A6C34878D82A}">
                    <a16:rowId xmlns:a16="http://schemas.microsoft.com/office/drawing/2014/main" val="3916997945"/>
                  </a:ext>
                </a:extLst>
              </a:tr>
              <a:tr h="529734">
                <a:tc>
                  <a:txBody>
                    <a:bodyPr/>
                    <a:lstStyle/>
                    <a:p>
                      <a:pPr algn="ctr"/>
                      <a:r>
                        <a:rPr lang="en-US" sz="2000" b="1" dirty="0"/>
                        <a:t>Cost /W</a:t>
                      </a:r>
                    </a:p>
                  </a:txBody>
                  <a:tcPr anchor="ctr"/>
                </a:tc>
                <a:tc>
                  <a:txBody>
                    <a:bodyPr/>
                    <a:lstStyle/>
                    <a:p>
                      <a:pPr algn="ctr"/>
                      <a:r>
                        <a:rPr lang="en-US" sz="2000" b="1" dirty="0"/>
                        <a:t>25.58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30.81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31.07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29.98 </a:t>
                      </a:r>
                      <a:r>
                        <a:rPr lang="en-US" sz="1800" b="0" i="0" kern="1200" dirty="0">
                          <a:solidFill>
                            <a:schemeClr val="dk1"/>
                          </a:solidFill>
                          <a:effectLst/>
                          <a:latin typeface="+mn-lt"/>
                          <a:ea typeface="+mn-ea"/>
                          <a:cs typeface="+mn-cs"/>
                        </a:rPr>
                        <a:t>฿</a:t>
                      </a:r>
                      <a:endParaRPr lang="en-US" sz="2000" b="1" dirty="0"/>
                    </a:p>
                  </a:txBody>
                  <a:tcPr anchor="ctr"/>
                </a:tc>
                <a:tc>
                  <a:txBody>
                    <a:bodyPr/>
                    <a:lstStyle/>
                    <a:p>
                      <a:pPr algn="ctr"/>
                      <a:r>
                        <a:rPr lang="en-US" sz="2000" b="1" dirty="0"/>
                        <a:t>29.48 </a:t>
                      </a:r>
                      <a:r>
                        <a:rPr lang="en-US" sz="1800" b="0" i="0" kern="1200" dirty="0">
                          <a:solidFill>
                            <a:schemeClr val="dk1"/>
                          </a:solidFill>
                          <a:effectLst/>
                          <a:latin typeface="+mn-lt"/>
                          <a:ea typeface="+mn-ea"/>
                          <a:cs typeface="+mn-cs"/>
                        </a:rPr>
                        <a:t>฿</a:t>
                      </a:r>
                      <a:endParaRPr lang="en-US" sz="2000" b="1" dirty="0"/>
                    </a:p>
                  </a:txBody>
                  <a:tcPr anchor="ctr"/>
                </a:tc>
                <a:extLst>
                  <a:ext uri="{0D108BD9-81ED-4DB2-BD59-A6C34878D82A}">
                    <a16:rowId xmlns:a16="http://schemas.microsoft.com/office/drawing/2014/main" val="254981786"/>
                  </a:ext>
                </a:extLst>
              </a:tr>
            </a:tbl>
          </a:graphicData>
        </a:graphic>
      </p:graphicFrame>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5</a:t>
            </a:fld>
            <a:endParaRPr lang="en-US" dirty="0"/>
          </a:p>
        </p:txBody>
      </p:sp>
    </p:spTree>
    <p:extLst>
      <p:ext uri="{BB962C8B-B14F-4D97-AF65-F5344CB8AC3E}">
        <p14:creationId xmlns:p14="http://schemas.microsoft.com/office/powerpoint/2010/main" val="269439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847436" y="101033"/>
            <a:ext cx="10934732" cy="1382156"/>
          </a:xfrm>
        </p:spPr>
        <p:txBody>
          <a:bodyPr>
            <a:normAutofit/>
          </a:bodyPr>
          <a:lstStyle/>
          <a:p>
            <a:r>
              <a:rPr lang="en-US" sz="3200" i="0" dirty="0">
                <a:solidFill>
                  <a:srgbClr val="FFC000"/>
                </a:solidFill>
                <a:latin typeface="Orbitron" panose="02000000000000000000" pitchFamily="2" charset="0"/>
              </a:rPr>
              <a:t>Thalang investment return</a:t>
            </a:r>
            <a:endParaRPr lang="en-US" sz="3200" dirty="0"/>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2234429117"/>
              </p:ext>
            </p:extLst>
          </p:nvPr>
        </p:nvGraphicFramePr>
        <p:xfrm>
          <a:off x="773296" y="1517484"/>
          <a:ext cx="10497128" cy="3823031"/>
        </p:xfrm>
        <a:graphic>
          <a:graphicData uri="http://schemas.openxmlformats.org/drawingml/2006/table">
            <a:tbl>
              <a:tblPr firstRow="1" bandRow="1">
                <a:tableStyleId>{5C22544A-7EE6-4342-B048-85BDC9FD1C3A}</a:tableStyleId>
              </a:tblPr>
              <a:tblGrid>
                <a:gridCol w="3259675">
                  <a:extLst>
                    <a:ext uri="{9D8B030D-6E8A-4147-A177-3AD203B41FA5}">
                      <a16:colId xmlns:a16="http://schemas.microsoft.com/office/drawing/2014/main" val="1196845939"/>
                    </a:ext>
                  </a:extLst>
                </a:gridCol>
                <a:gridCol w="1785163">
                  <a:extLst>
                    <a:ext uri="{9D8B030D-6E8A-4147-A177-3AD203B41FA5}">
                      <a16:colId xmlns:a16="http://schemas.microsoft.com/office/drawing/2014/main" val="1784600368"/>
                    </a:ext>
                  </a:extLst>
                </a:gridCol>
                <a:gridCol w="1817430">
                  <a:extLst>
                    <a:ext uri="{9D8B030D-6E8A-4147-A177-3AD203B41FA5}">
                      <a16:colId xmlns:a16="http://schemas.microsoft.com/office/drawing/2014/main" val="3718183931"/>
                    </a:ext>
                  </a:extLst>
                </a:gridCol>
                <a:gridCol w="1817430">
                  <a:extLst>
                    <a:ext uri="{9D8B030D-6E8A-4147-A177-3AD203B41FA5}">
                      <a16:colId xmlns:a16="http://schemas.microsoft.com/office/drawing/2014/main" val="2762101284"/>
                    </a:ext>
                  </a:extLst>
                </a:gridCol>
                <a:gridCol w="1817430">
                  <a:extLst>
                    <a:ext uri="{9D8B030D-6E8A-4147-A177-3AD203B41FA5}">
                      <a16:colId xmlns:a16="http://schemas.microsoft.com/office/drawing/2014/main" val="3902984846"/>
                    </a:ext>
                  </a:extLst>
                </a:gridCol>
              </a:tblGrid>
              <a:tr h="886927">
                <a:tc>
                  <a:txBody>
                    <a:bodyPr/>
                    <a:lstStyle/>
                    <a:p>
                      <a:pPr algn="ctr"/>
                      <a:r>
                        <a:rPr lang="en-US" dirty="0"/>
                        <a:t>Components</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 feed in</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 limited</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6.0 feed in</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6.0 limited</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734026">
                <a:tc>
                  <a:txBody>
                    <a:bodyPr/>
                    <a:lstStyle/>
                    <a:p>
                      <a:pPr algn="ctr"/>
                      <a:r>
                        <a:rPr lang="en-US" dirty="0"/>
                        <a:t>Cost</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245600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245600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184900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184900 ฿</a:t>
                      </a:r>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734026">
                <a:tc>
                  <a:txBody>
                    <a:bodyPr/>
                    <a:lstStyle/>
                    <a:p>
                      <a:pPr algn="ctr"/>
                      <a:r>
                        <a:rPr lang="en-US" dirty="0"/>
                        <a:t>Annual return</a:t>
                      </a:r>
                    </a:p>
                  </a:txBody>
                  <a:tcPr anchor="ctr"/>
                </a:tc>
                <a:tc>
                  <a:txBody>
                    <a:bodyPr/>
                    <a:lstStyle/>
                    <a:p>
                      <a:pPr algn="ctr"/>
                      <a:r>
                        <a:rPr lang="en-US" dirty="0"/>
                        <a:t>92,505 ฿</a:t>
                      </a:r>
                    </a:p>
                  </a:txBody>
                  <a:tcPr anchor="ctr"/>
                </a:tc>
                <a:tc>
                  <a:txBody>
                    <a:bodyPr/>
                    <a:lstStyle/>
                    <a:p>
                      <a:pPr algn="ctr"/>
                      <a:r>
                        <a:rPr lang="en-US" dirty="0"/>
                        <a:t>57816 ฿</a:t>
                      </a:r>
                    </a:p>
                  </a:txBody>
                  <a:tcPr anchor="ctr"/>
                </a:tc>
                <a:tc>
                  <a:txBody>
                    <a:bodyPr/>
                    <a:lstStyle/>
                    <a:p>
                      <a:pPr algn="ctr"/>
                      <a:r>
                        <a:rPr lang="en-US" dirty="0"/>
                        <a:t>57816 ฿</a:t>
                      </a:r>
                    </a:p>
                  </a:txBody>
                  <a:tcPr anchor="ctr"/>
                </a:tc>
                <a:tc>
                  <a:txBody>
                    <a:bodyPr/>
                    <a:lstStyle/>
                    <a:p>
                      <a:pPr algn="ctr"/>
                      <a:r>
                        <a:rPr lang="en-US" dirty="0"/>
                        <a:t>57816 ฿</a:t>
                      </a:r>
                    </a:p>
                  </a:txBody>
                  <a:tcPr anchor="ctr"/>
                </a:tc>
                <a:extLst>
                  <a:ext uri="{0D108BD9-81ED-4DB2-BD59-A6C34878D82A}">
                    <a16:rowId xmlns:a16="http://schemas.microsoft.com/office/drawing/2014/main" val="871765496"/>
                  </a:ext>
                </a:extLst>
              </a:tr>
              <a:tr h="734026">
                <a:tc>
                  <a:txBody>
                    <a:bodyPr/>
                    <a:lstStyle/>
                    <a:p>
                      <a:pPr algn="ctr"/>
                      <a:r>
                        <a:rPr lang="en-US" dirty="0"/>
                        <a:t>ROI%</a:t>
                      </a:r>
                    </a:p>
                  </a:txBody>
                  <a:tcPr anchor="ctr"/>
                </a:tc>
                <a:tc>
                  <a:txBody>
                    <a:bodyPr/>
                    <a:lstStyle/>
                    <a:p>
                      <a:pPr algn="ctr"/>
                      <a:r>
                        <a:rPr lang="en-US" dirty="0"/>
                        <a:t>37.8%</a:t>
                      </a:r>
                    </a:p>
                  </a:txBody>
                  <a:tcPr anchor="ctr"/>
                </a:tc>
                <a:tc>
                  <a:txBody>
                    <a:bodyPr/>
                    <a:lstStyle/>
                    <a:p>
                      <a:pPr algn="ctr"/>
                      <a:r>
                        <a:rPr lang="en-US" dirty="0"/>
                        <a:t>23.5%</a:t>
                      </a:r>
                    </a:p>
                  </a:txBody>
                  <a:tcPr anchor="ctr"/>
                </a:tc>
                <a:tc>
                  <a:txBody>
                    <a:bodyPr/>
                    <a:lstStyle/>
                    <a:p>
                      <a:pPr algn="ctr"/>
                      <a:r>
                        <a:rPr lang="en-US" dirty="0"/>
                        <a:t>31.2%</a:t>
                      </a:r>
                    </a:p>
                  </a:txBody>
                  <a:tcPr anchor="ctr"/>
                </a:tc>
                <a:tc>
                  <a:txBody>
                    <a:bodyPr/>
                    <a:lstStyle/>
                    <a:p>
                      <a:pPr algn="ctr"/>
                      <a:r>
                        <a:rPr lang="en-US" dirty="0"/>
                        <a:t>31.2%</a:t>
                      </a:r>
                    </a:p>
                  </a:txBody>
                  <a:tcPr anchor="ctr"/>
                </a:tc>
                <a:extLst>
                  <a:ext uri="{0D108BD9-81ED-4DB2-BD59-A6C34878D82A}">
                    <a16:rowId xmlns:a16="http://schemas.microsoft.com/office/drawing/2014/main" val="3122287823"/>
                  </a:ext>
                </a:extLst>
              </a:tr>
              <a:tr h="734026">
                <a:tc>
                  <a:txBody>
                    <a:bodyPr/>
                    <a:lstStyle/>
                    <a:p>
                      <a:pPr algn="ctr"/>
                      <a:r>
                        <a:rPr lang="en-US" dirty="0"/>
                        <a:t>Payback (months)</a:t>
                      </a:r>
                    </a:p>
                  </a:txBody>
                  <a:tcPr anchor="ctr"/>
                </a:tc>
                <a:tc>
                  <a:txBody>
                    <a:bodyPr/>
                    <a:lstStyle/>
                    <a:p>
                      <a:pPr algn="ctr"/>
                      <a:r>
                        <a:rPr lang="en-US" dirty="0"/>
                        <a:t>31.8 Months</a:t>
                      </a:r>
                    </a:p>
                  </a:txBody>
                  <a:tcPr anchor="ctr"/>
                </a:tc>
                <a:tc>
                  <a:txBody>
                    <a:bodyPr/>
                    <a:lstStyle/>
                    <a:p>
                      <a:pPr algn="ctr"/>
                      <a:r>
                        <a:rPr lang="en-US" dirty="0"/>
                        <a:t>51.0 Months</a:t>
                      </a:r>
                    </a:p>
                  </a:txBody>
                  <a:tcPr anchor="ctr"/>
                </a:tc>
                <a:tc>
                  <a:txBody>
                    <a:bodyPr/>
                    <a:lstStyle/>
                    <a:p>
                      <a:pPr algn="ctr"/>
                      <a:r>
                        <a:rPr lang="en-US" dirty="0"/>
                        <a:t>38.37 Months</a:t>
                      </a:r>
                    </a:p>
                  </a:txBody>
                  <a:tcPr anchor="ctr"/>
                </a:tc>
                <a:tc>
                  <a:txBody>
                    <a:bodyPr/>
                    <a:lstStyle/>
                    <a:p>
                      <a:pPr algn="ctr"/>
                      <a:r>
                        <a:rPr lang="en-US" dirty="0"/>
                        <a:t>38.37 Months</a:t>
                      </a:r>
                    </a:p>
                  </a:txBody>
                  <a:tcPr anchor="ctr"/>
                </a:tc>
                <a:extLst>
                  <a:ext uri="{0D108BD9-81ED-4DB2-BD59-A6C34878D82A}">
                    <a16:rowId xmlns:a16="http://schemas.microsoft.com/office/drawing/2014/main" val="2465055832"/>
                  </a:ext>
                </a:extLst>
              </a:tr>
            </a:tbl>
          </a:graphicData>
        </a:graphic>
      </p:graphicFrame>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6</a:t>
            </a:fld>
            <a:endParaRPr lang="en-US" dirty="0"/>
          </a:p>
        </p:txBody>
      </p:sp>
    </p:spTree>
    <p:extLst>
      <p:ext uri="{BB962C8B-B14F-4D97-AF65-F5344CB8AC3E}">
        <p14:creationId xmlns:p14="http://schemas.microsoft.com/office/powerpoint/2010/main" val="115961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847436" y="101033"/>
            <a:ext cx="9906000" cy="1382156"/>
          </a:xfrm>
        </p:spPr>
        <p:txBody>
          <a:bodyPr>
            <a:normAutofit/>
          </a:bodyPr>
          <a:lstStyle/>
          <a:p>
            <a:r>
              <a:rPr lang="en-US" sz="3600" i="0" dirty="0">
                <a:solidFill>
                  <a:srgbClr val="FFC000"/>
                </a:solidFill>
                <a:latin typeface="Orbitron" panose="02000000000000000000" pitchFamily="2" charset="0"/>
              </a:rPr>
              <a:t>Bangtao costs/ architecture</a:t>
            </a:r>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1304612383"/>
              </p:ext>
            </p:extLst>
          </p:nvPr>
        </p:nvGraphicFramePr>
        <p:xfrm>
          <a:off x="847435" y="1063007"/>
          <a:ext cx="10310091" cy="4912159"/>
        </p:xfrm>
        <a:graphic>
          <a:graphicData uri="http://schemas.openxmlformats.org/drawingml/2006/table">
            <a:tbl>
              <a:tblPr firstRow="1" bandRow="1">
                <a:tableStyleId>{5C22544A-7EE6-4342-B048-85BDC9FD1C3A}</a:tableStyleId>
              </a:tblPr>
              <a:tblGrid>
                <a:gridCol w="2672472">
                  <a:extLst>
                    <a:ext uri="{9D8B030D-6E8A-4147-A177-3AD203B41FA5}">
                      <a16:colId xmlns:a16="http://schemas.microsoft.com/office/drawing/2014/main" val="1196845939"/>
                    </a:ext>
                  </a:extLst>
                </a:gridCol>
                <a:gridCol w="1463581">
                  <a:extLst>
                    <a:ext uri="{9D8B030D-6E8A-4147-A177-3AD203B41FA5}">
                      <a16:colId xmlns:a16="http://schemas.microsoft.com/office/drawing/2014/main" val="1784600368"/>
                    </a:ext>
                  </a:extLst>
                </a:gridCol>
                <a:gridCol w="1490036">
                  <a:extLst>
                    <a:ext uri="{9D8B030D-6E8A-4147-A177-3AD203B41FA5}">
                      <a16:colId xmlns:a16="http://schemas.microsoft.com/office/drawing/2014/main" val="3718183931"/>
                    </a:ext>
                  </a:extLst>
                </a:gridCol>
                <a:gridCol w="1518876">
                  <a:extLst>
                    <a:ext uri="{9D8B030D-6E8A-4147-A177-3AD203B41FA5}">
                      <a16:colId xmlns:a16="http://schemas.microsoft.com/office/drawing/2014/main" val="1595433812"/>
                    </a:ext>
                  </a:extLst>
                </a:gridCol>
                <a:gridCol w="1539903">
                  <a:extLst>
                    <a:ext uri="{9D8B030D-6E8A-4147-A177-3AD203B41FA5}">
                      <a16:colId xmlns:a16="http://schemas.microsoft.com/office/drawing/2014/main" val="1847977705"/>
                    </a:ext>
                  </a:extLst>
                </a:gridCol>
                <a:gridCol w="1625223">
                  <a:extLst>
                    <a:ext uri="{9D8B030D-6E8A-4147-A177-3AD203B41FA5}">
                      <a16:colId xmlns:a16="http://schemas.microsoft.com/office/drawing/2014/main" val="3494433172"/>
                    </a:ext>
                  </a:extLst>
                </a:gridCol>
              </a:tblGrid>
              <a:tr h="534058">
                <a:tc>
                  <a:txBody>
                    <a:bodyPr/>
                    <a:lstStyle/>
                    <a:p>
                      <a:pPr algn="ctr"/>
                      <a:r>
                        <a:rPr lang="en-US" dirty="0"/>
                        <a:t>Components</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Stacked inverters 19.2</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Hybrid Inverter 9.6</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Triple 1 phase 9.0</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Micro Inverter 9.0</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529734">
                <a:tc>
                  <a:txBody>
                    <a:bodyPr/>
                    <a:lstStyle/>
                    <a:p>
                      <a:pPr algn="ctr"/>
                      <a:r>
                        <a:rPr lang="en-US" dirty="0"/>
                        <a:t>16x 600W panels mono</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105,600 ฿</a:t>
                      </a:r>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105,600 ฿</a:t>
                      </a:r>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529734">
                <a:tc>
                  <a:txBody>
                    <a:bodyPr/>
                    <a:lstStyle/>
                    <a:p>
                      <a:pPr algn="ctr"/>
                      <a:r>
                        <a:rPr lang="en-US" dirty="0"/>
                        <a:t>32X 600W panels mono</a:t>
                      </a:r>
                    </a:p>
                  </a:txBody>
                  <a:tcPr anchor="ctr"/>
                </a:tc>
                <a:tc>
                  <a:txBody>
                    <a:bodyPr/>
                    <a:lstStyle/>
                    <a:p>
                      <a:pPr algn="ctr"/>
                      <a:endParaRPr lang="en-US" dirty="0"/>
                    </a:p>
                  </a:txBody>
                  <a:tcPr anchor="ctr"/>
                </a:tc>
                <a:tc>
                  <a:txBody>
                    <a:bodyPr/>
                    <a:lstStyle/>
                    <a:p>
                      <a:pPr algn="ctr"/>
                      <a:r>
                        <a:rPr lang="en-US" dirty="0"/>
                        <a:t>211,200 ฿ </a:t>
                      </a:r>
                    </a:p>
                  </a:txBody>
                  <a:tcPr anchor="ctr"/>
                </a:tc>
                <a:tc>
                  <a:txBody>
                    <a:bodyPr/>
                    <a:lstStyle/>
                    <a:p>
                      <a:pPr algn="ctr"/>
                      <a:endParaRPr lang="en-US" dirty="0"/>
                    </a:p>
                  </a:txBody>
                  <a:tcPr anchor="ctr"/>
                </a:tc>
                <a:tc>
                  <a:txBody>
                    <a:bodyPr/>
                    <a:lstStyle/>
                    <a:p>
                      <a:pPr algn="ctr"/>
                      <a:r>
                        <a:rPr lang="en-US" dirty="0"/>
                        <a:t>99,000฿</a:t>
                      </a:r>
                    </a:p>
                  </a:txBody>
                  <a:tcPr anchor="ctr"/>
                </a:tc>
                <a:tc>
                  <a:txBody>
                    <a:bodyPr/>
                    <a:lstStyle/>
                    <a:p>
                      <a:pPr algn="ctr"/>
                      <a:r>
                        <a:rPr lang="en-US" dirty="0"/>
                        <a:t>99,000 ฿</a:t>
                      </a:r>
                    </a:p>
                  </a:txBody>
                  <a:tcPr anchor="ctr"/>
                </a:tc>
                <a:extLst>
                  <a:ext uri="{0D108BD9-81ED-4DB2-BD59-A6C34878D82A}">
                    <a16:rowId xmlns:a16="http://schemas.microsoft.com/office/drawing/2014/main" val="871765496"/>
                  </a:ext>
                </a:extLst>
              </a:tr>
              <a:tr h="529734">
                <a:tc>
                  <a:txBody>
                    <a:bodyPr/>
                    <a:lstStyle/>
                    <a:p>
                      <a:pPr algn="ctr"/>
                      <a:r>
                        <a:rPr lang="en-US" dirty="0"/>
                        <a:t>3 phase inverter 10/20 kW</a:t>
                      </a:r>
                    </a:p>
                  </a:txBody>
                  <a:tcPr anchor="ctr"/>
                </a:tc>
                <a:tc>
                  <a:txBody>
                    <a:bodyPr/>
                    <a:lstStyle/>
                    <a:p>
                      <a:pPr algn="ctr"/>
                      <a:r>
                        <a:rPr lang="en-US" dirty="0"/>
                        <a:t>59,950 ฿</a:t>
                      </a:r>
                    </a:p>
                  </a:txBody>
                  <a:tcPr anchor="ctr"/>
                </a:tc>
                <a:tc>
                  <a:txBody>
                    <a:bodyPr/>
                    <a:lstStyle/>
                    <a:p>
                      <a:pPr algn="ctr"/>
                      <a:r>
                        <a:rPr lang="en-US" dirty="0"/>
                        <a:t>119,900 ฿</a:t>
                      </a:r>
                    </a:p>
                  </a:txBody>
                  <a:tcPr anchor="ctr"/>
                </a:tc>
                <a:tc>
                  <a:txBody>
                    <a:bodyPr/>
                    <a:lstStyle/>
                    <a:p>
                      <a:pPr algn="ctr"/>
                      <a:r>
                        <a:rPr lang="en-US" dirty="0"/>
                        <a:t>104,950 ฿</a:t>
                      </a:r>
                    </a:p>
                  </a:txBody>
                  <a:tcPr anchor="ctr"/>
                </a:tc>
                <a:tc>
                  <a:txBody>
                    <a:bodyPr/>
                    <a:lstStyle/>
                    <a:p>
                      <a:pPr algn="ctr"/>
                      <a:r>
                        <a:rPr lang="en-US" dirty="0"/>
                        <a:t>59850 ฿</a:t>
                      </a:r>
                    </a:p>
                  </a:txBody>
                  <a:tcPr anchor="ctr"/>
                </a:tc>
                <a:tc>
                  <a:txBody>
                    <a:bodyPr/>
                    <a:lstStyle/>
                    <a:p>
                      <a:pPr algn="ctr"/>
                      <a:r>
                        <a:rPr lang="en-US" dirty="0"/>
                        <a:t>70,400 ฿</a:t>
                      </a:r>
                    </a:p>
                  </a:txBody>
                  <a:tcPr anchor="ctr"/>
                </a:tc>
                <a:extLst>
                  <a:ext uri="{0D108BD9-81ED-4DB2-BD59-A6C34878D82A}">
                    <a16:rowId xmlns:a16="http://schemas.microsoft.com/office/drawing/2014/main" val="2465055832"/>
                  </a:ext>
                </a:extLst>
              </a:tr>
              <a:tr h="529734">
                <a:tc>
                  <a:txBody>
                    <a:bodyPr/>
                    <a:lstStyle/>
                    <a:p>
                      <a:pPr algn="ctr"/>
                      <a:r>
                        <a:rPr lang="en-US" dirty="0"/>
                        <a:t>Protections/ wiring</a:t>
                      </a:r>
                    </a:p>
                  </a:txBody>
                  <a:tcPr anchor="ctr"/>
                </a:tc>
                <a:tc>
                  <a:txBody>
                    <a:bodyPr/>
                    <a:lstStyle/>
                    <a:p>
                      <a:pPr algn="ctr"/>
                      <a:r>
                        <a:rPr lang="en-US" dirty="0"/>
                        <a:t>57,000 ฿</a:t>
                      </a:r>
                    </a:p>
                  </a:txBody>
                  <a:tcPr anchor="ctr"/>
                </a:tc>
                <a:tc>
                  <a:txBody>
                    <a:bodyPr/>
                    <a:lstStyle/>
                    <a:p>
                      <a:pPr algn="ctr"/>
                      <a:r>
                        <a:rPr lang="en-US" dirty="0"/>
                        <a:t>77000 ฿</a:t>
                      </a:r>
                    </a:p>
                  </a:txBody>
                  <a:tcPr anchor="ctr"/>
                </a:tc>
                <a:tc>
                  <a:txBody>
                    <a:bodyPr/>
                    <a:lstStyle/>
                    <a:p>
                      <a:pPr algn="ctr"/>
                      <a:r>
                        <a:rPr lang="en-US" dirty="0"/>
                        <a:t>59,000 ฿</a:t>
                      </a:r>
                    </a:p>
                  </a:txBody>
                  <a:tcPr anchor="ctr"/>
                </a:tc>
                <a:tc>
                  <a:txBody>
                    <a:bodyPr/>
                    <a:lstStyle/>
                    <a:p>
                      <a:pPr algn="ctr"/>
                      <a:r>
                        <a:rPr lang="en-US" dirty="0"/>
                        <a:t>77,000 ฿</a:t>
                      </a:r>
                    </a:p>
                  </a:txBody>
                  <a:tcPr anchor="ctr"/>
                </a:tc>
                <a:tc>
                  <a:txBody>
                    <a:bodyPr/>
                    <a:lstStyle/>
                    <a:p>
                      <a:pPr algn="ctr"/>
                      <a:r>
                        <a:rPr lang="en-US" dirty="0"/>
                        <a:t>60,000 ฿</a:t>
                      </a:r>
                    </a:p>
                  </a:txBody>
                  <a:tcPr anchor="ctr"/>
                </a:tc>
                <a:extLst>
                  <a:ext uri="{0D108BD9-81ED-4DB2-BD59-A6C34878D82A}">
                    <a16:rowId xmlns:a16="http://schemas.microsoft.com/office/drawing/2014/main" val="1474616042"/>
                  </a:ext>
                </a:extLst>
              </a:tr>
              <a:tr h="529734">
                <a:tc>
                  <a:txBody>
                    <a:bodyPr/>
                    <a:lstStyle/>
                    <a:p>
                      <a:pPr algn="ctr"/>
                      <a:r>
                        <a:rPr lang="en-US" dirty="0"/>
                        <a:t>Panel frame</a:t>
                      </a:r>
                    </a:p>
                  </a:txBody>
                  <a:tcPr anchor="ctr"/>
                </a:tc>
                <a:tc>
                  <a:txBody>
                    <a:bodyPr/>
                    <a:lstStyle/>
                    <a:p>
                      <a:pPr algn="ctr"/>
                      <a:r>
                        <a:rPr lang="en-US" dirty="0"/>
                        <a:t>27,000 ฿</a:t>
                      </a:r>
                    </a:p>
                  </a:txBody>
                  <a:tcPr anchor="ctr"/>
                </a:tc>
                <a:tc>
                  <a:txBody>
                    <a:bodyPr/>
                    <a:lstStyle/>
                    <a:p>
                      <a:pPr algn="ctr"/>
                      <a:r>
                        <a:rPr lang="en-US" dirty="0"/>
                        <a:t>54000 ฿</a:t>
                      </a:r>
                    </a:p>
                  </a:txBody>
                  <a:tcPr anchor="ctr"/>
                </a:tc>
                <a:tc>
                  <a:txBody>
                    <a:bodyPr/>
                    <a:lstStyle/>
                    <a:p>
                      <a:pPr algn="ctr"/>
                      <a:r>
                        <a:rPr lang="en-US" dirty="0"/>
                        <a:t>27,000 ฿</a:t>
                      </a:r>
                    </a:p>
                  </a:txBody>
                  <a:tcPr anchor="ctr"/>
                </a:tc>
                <a:tc>
                  <a:txBody>
                    <a:bodyPr/>
                    <a:lstStyle/>
                    <a:p>
                      <a:pPr algn="ctr"/>
                      <a:r>
                        <a:rPr lang="en-US" dirty="0"/>
                        <a:t>24000 ฿</a:t>
                      </a:r>
                    </a:p>
                  </a:txBody>
                  <a:tcPr anchor="ctr"/>
                </a:tc>
                <a:tc>
                  <a:txBody>
                    <a:bodyPr/>
                    <a:lstStyle/>
                    <a:p>
                      <a:pPr algn="ctr"/>
                      <a:r>
                        <a:rPr lang="en-US" dirty="0"/>
                        <a:t>24,000 ฿</a:t>
                      </a:r>
                    </a:p>
                  </a:txBody>
                  <a:tcPr anchor="ctr"/>
                </a:tc>
                <a:extLst>
                  <a:ext uri="{0D108BD9-81ED-4DB2-BD59-A6C34878D82A}">
                    <a16:rowId xmlns:a16="http://schemas.microsoft.com/office/drawing/2014/main" val="3248917629"/>
                  </a:ext>
                </a:extLst>
              </a:tr>
              <a:tr h="563941">
                <a:tc>
                  <a:txBody>
                    <a:bodyPr/>
                    <a:lstStyle/>
                    <a:p>
                      <a:pPr algn="ctr"/>
                      <a:r>
                        <a:rPr lang="en-US" dirty="0"/>
                        <a:t>Test/ debug</a:t>
                      </a:r>
                    </a:p>
                  </a:txBody>
                  <a:tcPr anchor="ctr"/>
                </a:tc>
                <a:tc>
                  <a:txBody>
                    <a:bodyPr/>
                    <a:lstStyle/>
                    <a:p>
                      <a:pPr algn="ctr"/>
                      <a:r>
                        <a:rPr lang="en-US" dirty="0"/>
                        <a:t>8,000 ฿</a:t>
                      </a:r>
                    </a:p>
                  </a:txBody>
                  <a:tcPr anchor="ctr"/>
                </a:tc>
                <a:tc>
                  <a:txBody>
                    <a:bodyPr/>
                    <a:lstStyle/>
                    <a:p>
                      <a:pPr algn="ctr"/>
                      <a:r>
                        <a:rPr lang="en-US" dirty="0"/>
                        <a:t>12000 </a:t>
                      </a:r>
                      <a:r>
                        <a:rPr lang="en-US" sz="1800" b="0" i="0" kern="1200" dirty="0">
                          <a:solidFill>
                            <a:schemeClr val="dk1"/>
                          </a:solidFill>
                          <a:effectLst/>
                          <a:latin typeface="+mn-lt"/>
                          <a:ea typeface="+mn-ea"/>
                          <a:cs typeface="+mn-cs"/>
                        </a:rPr>
                        <a:t>฿</a:t>
                      </a:r>
                      <a:r>
                        <a:rPr lang="en-US" dirty="0"/>
                        <a:t>  </a:t>
                      </a:r>
                    </a:p>
                  </a:txBody>
                  <a:tcPr anchor="ctr"/>
                </a:tc>
                <a:tc>
                  <a:txBody>
                    <a:bodyPr/>
                    <a:lstStyle/>
                    <a:p>
                      <a:pPr algn="ctr"/>
                      <a:r>
                        <a:rPr lang="en-US" dirty="0"/>
                        <a:t>10,000 ฿</a:t>
                      </a:r>
                    </a:p>
                  </a:txBody>
                  <a:tcPr anchor="ctr"/>
                </a:tc>
                <a:tc>
                  <a:txBody>
                    <a:bodyPr/>
                    <a:lstStyle/>
                    <a:p>
                      <a:pPr algn="ctr"/>
                      <a:r>
                        <a:rPr lang="en-US" dirty="0"/>
                        <a:t>10,000 ฿</a:t>
                      </a:r>
                    </a:p>
                  </a:txBody>
                  <a:tcPr anchor="ctr"/>
                </a:tc>
                <a:tc>
                  <a:txBody>
                    <a:bodyPr/>
                    <a:lstStyle/>
                    <a:p>
                      <a:pPr algn="ctr"/>
                      <a:r>
                        <a:rPr lang="en-US" dirty="0"/>
                        <a:t>12,000 ฿</a:t>
                      </a:r>
                    </a:p>
                  </a:txBody>
                  <a:tcPr anchor="ctr"/>
                </a:tc>
                <a:extLst>
                  <a:ext uri="{0D108BD9-81ED-4DB2-BD59-A6C34878D82A}">
                    <a16:rowId xmlns:a16="http://schemas.microsoft.com/office/drawing/2014/main" val="632449841"/>
                  </a:ext>
                </a:extLst>
              </a:tr>
              <a:tr h="529734">
                <a:tc>
                  <a:txBody>
                    <a:bodyPr/>
                    <a:lstStyle/>
                    <a:p>
                      <a:pPr algn="ctr"/>
                      <a:r>
                        <a:rPr lang="en-US" sz="2000" b="1" dirty="0"/>
                        <a:t>Total </a:t>
                      </a:r>
                    </a:p>
                  </a:txBody>
                  <a:tcPr anchor="ctr"/>
                </a:tc>
                <a:tc>
                  <a:txBody>
                    <a:bodyPr/>
                    <a:lstStyle/>
                    <a:p>
                      <a:pPr algn="ctr"/>
                      <a:r>
                        <a:rPr lang="en-US" sz="2000" b="1" dirty="0"/>
                        <a:t>257,550 </a:t>
                      </a:r>
                      <a:r>
                        <a:rPr lang="en-US" sz="2000" dirty="0"/>
                        <a:t>฿</a:t>
                      </a:r>
                      <a:endParaRPr lang="en-US" sz="2000" b="1" dirty="0"/>
                    </a:p>
                  </a:txBody>
                  <a:tcPr anchor="ctr"/>
                </a:tc>
                <a:tc>
                  <a:txBody>
                    <a:bodyPr/>
                    <a:lstStyle/>
                    <a:p>
                      <a:pPr algn="ctr"/>
                      <a:r>
                        <a:rPr lang="en-US" sz="2000" b="1" dirty="0"/>
                        <a:t>474,100 </a:t>
                      </a:r>
                      <a:r>
                        <a:rPr lang="en-US" sz="2000" dirty="0"/>
                        <a:t>฿</a:t>
                      </a:r>
                      <a:endParaRPr lang="en-US" sz="2000" b="1" dirty="0"/>
                    </a:p>
                  </a:txBody>
                  <a:tcPr anchor="ctr"/>
                </a:tc>
                <a:tc>
                  <a:txBody>
                    <a:bodyPr/>
                    <a:lstStyle/>
                    <a:p>
                      <a:pPr algn="ctr"/>
                      <a:r>
                        <a:rPr lang="en-US" sz="2000" b="1" dirty="0"/>
                        <a:t>306,550 </a:t>
                      </a:r>
                      <a:r>
                        <a:rPr lang="en-US" sz="2000" dirty="0"/>
                        <a:t>฿</a:t>
                      </a:r>
                      <a:endParaRPr lang="en-US" sz="2000" b="1" dirty="0"/>
                    </a:p>
                  </a:txBody>
                  <a:tcPr anchor="ctr"/>
                </a:tc>
                <a:tc>
                  <a:txBody>
                    <a:bodyPr/>
                    <a:lstStyle/>
                    <a:p>
                      <a:pPr algn="ctr"/>
                      <a:r>
                        <a:rPr lang="en-US" sz="2000" b="1" dirty="0"/>
                        <a:t>269,850 </a:t>
                      </a:r>
                      <a:r>
                        <a:rPr lang="en-US" sz="2000" dirty="0"/>
                        <a:t>฿</a:t>
                      </a:r>
                      <a:endParaRPr lang="en-US" sz="2000" b="1" dirty="0"/>
                    </a:p>
                  </a:txBody>
                  <a:tcPr anchor="ctr"/>
                </a:tc>
                <a:tc>
                  <a:txBody>
                    <a:bodyPr/>
                    <a:lstStyle/>
                    <a:p>
                      <a:pPr algn="ctr"/>
                      <a:r>
                        <a:rPr lang="en-US" sz="2000" b="1" dirty="0"/>
                        <a:t>265,400 </a:t>
                      </a:r>
                      <a:r>
                        <a:rPr lang="en-US" sz="2000" dirty="0"/>
                        <a:t>฿</a:t>
                      </a:r>
                      <a:endParaRPr lang="en-US" sz="2000" b="1" dirty="0"/>
                    </a:p>
                  </a:txBody>
                  <a:tcPr anchor="ctr"/>
                </a:tc>
                <a:extLst>
                  <a:ext uri="{0D108BD9-81ED-4DB2-BD59-A6C34878D82A}">
                    <a16:rowId xmlns:a16="http://schemas.microsoft.com/office/drawing/2014/main" val="3916997945"/>
                  </a:ext>
                </a:extLst>
              </a:tr>
              <a:tr h="529734">
                <a:tc>
                  <a:txBody>
                    <a:bodyPr/>
                    <a:lstStyle/>
                    <a:p>
                      <a:pPr algn="ctr"/>
                      <a:r>
                        <a:rPr lang="en-US" sz="2000" b="1" dirty="0"/>
                        <a:t>Cost /W</a:t>
                      </a:r>
                    </a:p>
                  </a:txBody>
                  <a:tcPr anchor="ctr"/>
                </a:tc>
                <a:tc>
                  <a:txBody>
                    <a:bodyPr/>
                    <a:lstStyle/>
                    <a:p>
                      <a:pPr algn="ctr"/>
                      <a:r>
                        <a:rPr lang="en-US" sz="2000" b="1" dirty="0"/>
                        <a:t>26.82 </a:t>
                      </a:r>
                      <a:r>
                        <a:rPr lang="en-US" sz="2000" dirty="0"/>
                        <a:t>฿</a:t>
                      </a:r>
                      <a:endParaRPr lang="en-US" sz="2000" b="1" dirty="0"/>
                    </a:p>
                  </a:txBody>
                  <a:tcPr anchor="ctr"/>
                </a:tc>
                <a:tc>
                  <a:txBody>
                    <a:bodyPr/>
                    <a:lstStyle/>
                    <a:p>
                      <a:pPr algn="ctr"/>
                      <a:r>
                        <a:rPr lang="en-US" sz="2000" b="1" dirty="0"/>
                        <a:t>24.69 </a:t>
                      </a:r>
                      <a:r>
                        <a:rPr lang="en-US" sz="2000" dirty="0"/>
                        <a:t>฿</a:t>
                      </a:r>
                      <a:endParaRPr lang="en-US" sz="2000" b="1" dirty="0"/>
                    </a:p>
                  </a:txBody>
                  <a:tcPr anchor="ctr"/>
                </a:tc>
                <a:tc>
                  <a:txBody>
                    <a:bodyPr/>
                    <a:lstStyle/>
                    <a:p>
                      <a:pPr algn="ctr"/>
                      <a:r>
                        <a:rPr lang="en-US" sz="2000" b="1" dirty="0"/>
                        <a:t>31.93 </a:t>
                      </a:r>
                      <a:r>
                        <a:rPr lang="en-US" sz="2000" dirty="0"/>
                        <a:t>฿</a:t>
                      </a:r>
                      <a:endParaRPr lang="en-US" sz="2000" b="1" dirty="0"/>
                    </a:p>
                  </a:txBody>
                  <a:tcPr anchor="ctr"/>
                </a:tc>
                <a:tc>
                  <a:txBody>
                    <a:bodyPr/>
                    <a:lstStyle/>
                    <a:p>
                      <a:pPr algn="ctr"/>
                      <a:r>
                        <a:rPr lang="en-US" sz="2000" b="1" dirty="0"/>
                        <a:t>29.98 </a:t>
                      </a:r>
                      <a:r>
                        <a:rPr lang="en-US" sz="2000" dirty="0"/>
                        <a:t>฿</a:t>
                      </a:r>
                      <a:endParaRPr lang="en-US" sz="2000" b="1" dirty="0"/>
                    </a:p>
                  </a:txBody>
                  <a:tcPr anchor="ctr"/>
                </a:tc>
                <a:tc>
                  <a:txBody>
                    <a:bodyPr/>
                    <a:lstStyle/>
                    <a:p>
                      <a:pPr algn="ctr"/>
                      <a:r>
                        <a:rPr lang="en-US" sz="2000" b="1" dirty="0"/>
                        <a:t>29.48 </a:t>
                      </a:r>
                      <a:r>
                        <a:rPr lang="en-US" sz="2000" dirty="0"/>
                        <a:t>฿</a:t>
                      </a:r>
                      <a:endParaRPr lang="en-US" sz="2000" b="1" dirty="0"/>
                    </a:p>
                  </a:txBody>
                  <a:tcPr anchor="ctr"/>
                </a:tc>
                <a:extLst>
                  <a:ext uri="{0D108BD9-81ED-4DB2-BD59-A6C34878D82A}">
                    <a16:rowId xmlns:a16="http://schemas.microsoft.com/office/drawing/2014/main" val="254981786"/>
                  </a:ext>
                </a:extLst>
              </a:tr>
            </a:tbl>
          </a:graphicData>
        </a:graphic>
      </p:graphicFrame>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7</a:t>
            </a:fld>
            <a:endParaRPr lang="en-US" dirty="0"/>
          </a:p>
        </p:txBody>
      </p:sp>
    </p:spTree>
    <p:extLst>
      <p:ext uri="{BB962C8B-B14F-4D97-AF65-F5344CB8AC3E}">
        <p14:creationId xmlns:p14="http://schemas.microsoft.com/office/powerpoint/2010/main" val="206113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754761" y="113853"/>
            <a:ext cx="9906000" cy="1382156"/>
          </a:xfrm>
        </p:spPr>
        <p:txBody>
          <a:bodyPr>
            <a:normAutofit/>
          </a:bodyPr>
          <a:lstStyle/>
          <a:p>
            <a:r>
              <a:rPr lang="en-US" sz="3600" i="0" dirty="0">
                <a:solidFill>
                  <a:srgbClr val="FFC000"/>
                </a:solidFill>
                <a:latin typeface="Orbitron" panose="02000000000000000000" pitchFamily="2" charset="0"/>
              </a:rPr>
              <a:t>Bangtao investment return</a:t>
            </a:r>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1275893866"/>
              </p:ext>
            </p:extLst>
          </p:nvPr>
        </p:nvGraphicFramePr>
        <p:xfrm>
          <a:off x="754761" y="1517484"/>
          <a:ext cx="10497128" cy="3823031"/>
        </p:xfrm>
        <a:graphic>
          <a:graphicData uri="http://schemas.openxmlformats.org/drawingml/2006/table">
            <a:tbl>
              <a:tblPr firstRow="1" bandRow="1">
                <a:tableStyleId>{5C22544A-7EE6-4342-B048-85BDC9FD1C3A}</a:tableStyleId>
              </a:tblPr>
              <a:tblGrid>
                <a:gridCol w="3259675">
                  <a:extLst>
                    <a:ext uri="{9D8B030D-6E8A-4147-A177-3AD203B41FA5}">
                      <a16:colId xmlns:a16="http://schemas.microsoft.com/office/drawing/2014/main" val="1196845939"/>
                    </a:ext>
                  </a:extLst>
                </a:gridCol>
                <a:gridCol w="1785163">
                  <a:extLst>
                    <a:ext uri="{9D8B030D-6E8A-4147-A177-3AD203B41FA5}">
                      <a16:colId xmlns:a16="http://schemas.microsoft.com/office/drawing/2014/main" val="1784600368"/>
                    </a:ext>
                  </a:extLst>
                </a:gridCol>
                <a:gridCol w="1817430">
                  <a:extLst>
                    <a:ext uri="{9D8B030D-6E8A-4147-A177-3AD203B41FA5}">
                      <a16:colId xmlns:a16="http://schemas.microsoft.com/office/drawing/2014/main" val="3718183931"/>
                    </a:ext>
                  </a:extLst>
                </a:gridCol>
                <a:gridCol w="1817430">
                  <a:extLst>
                    <a:ext uri="{9D8B030D-6E8A-4147-A177-3AD203B41FA5}">
                      <a16:colId xmlns:a16="http://schemas.microsoft.com/office/drawing/2014/main" val="2762101284"/>
                    </a:ext>
                  </a:extLst>
                </a:gridCol>
                <a:gridCol w="1817430">
                  <a:extLst>
                    <a:ext uri="{9D8B030D-6E8A-4147-A177-3AD203B41FA5}">
                      <a16:colId xmlns:a16="http://schemas.microsoft.com/office/drawing/2014/main" val="3902984846"/>
                    </a:ext>
                  </a:extLst>
                </a:gridCol>
              </a:tblGrid>
              <a:tr h="886927">
                <a:tc>
                  <a:txBody>
                    <a:bodyPr/>
                    <a:lstStyle/>
                    <a:p>
                      <a:pPr algn="ctr"/>
                      <a:r>
                        <a:rPr lang="en-US" dirty="0"/>
                        <a:t>Components</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 feed in</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Single inverter 9.6 limited</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Stack inverter 19.2 feed in</a:t>
                      </a:r>
                    </a:p>
                  </a:txBody>
                  <a:tcPr anchor="ctr">
                    <a:lnB w="9525" cap="flat" cmpd="sng" algn="ctr">
                      <a:solidFill>
                        <a:schemeClr val="accent1"/>
                      </a:solidFill>
                      <a:prstDash val="solid"/>
                      <a:round/>
                      <a:headEnd type="none" w="med" len="med"/>
                      <a:tailEnd type="none" w="med" len="med"/>
                    </a:lnB>
                  </a:tcPr>
                </a:tc>
                <a:tc>
                  <a:txBody>
                    <a:bodyPr/>
                    <a:lstStyle/>
                    <a:p>
                      <a:pPr algn="ctr"/>
                      <a:r>
                        <a:rPr lang="en-US" dirty="0"/>
                        <a:t>Stack inverter 6.0 limited</a:t>
                      </a:r>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734026">
                <a:tc>
                  <a:txBody>
                    <a:bodyPr/>
                    <a:lstStyle/>
                    <a:p>
                      <a:pPr algn="ctr"/>
                      <a:r>
                        <a:rPr lang="en-US" dirty="0"/>
                        <a:t>Cost</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257,550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257550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474100 ฿</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474100 ฿</a:t>
                      </a:r>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734026">
                <a:tc>
                  <a:txBody>
                    <a:bodyPr/>
                    <a:lstStyle/>
                    <a:p>
                      <a:pPr algn="ctr"/>
                      <a:r>
                        <a:rPr lang="en-US" dirty="0"/>
                        <a:t>Return/ Year</a:t>
                      </a:r>
                    </a:p>
                  </a:txBody>
                  <a:tcPr anchor="ctr"/>
                </a:tc>
                <a:tc>
                  <a:txBody>
                    <a:bodyPr/>
                    <a:lstStyle/>
                    <a:p>
                      <a:pPr algn="ctr"/>
                      <a:r>
                        <a:rPr lang="en-US" dirty="0"/>
                        <a:t>92,505 ฿</a:t>
                      </a:r>
                    </a:p>
                  </a:txBody>
                  <a:tcPr anchor="ctr"/>
                </a:tc>
                <a:tc>
                  <a:txBody>
                    <a:bodyPr/>
                    <a:lstStyle/>
                    <a:p>
                      <a:pPr algn="ctr"/>
                      <a:r>
                        <a:rPr lang="en-US" dirty="0"/>
                        <a:t>92505 ฿</a:t>
                      </a:r>
                    </a:p>
                  </a:txBody>
                  <a:tcPr anchor="ctr"/>
                </a:tc>
                <a:tc>
                  <a:txBody>
                    <a:bodyPr/>
                    <a:lstStyle/>
                    <a:p>
                      <a:pPr algn="ctr"/>
                      <a:r>
                        <a:rPr lang="en-US" dirty="0"/>
                        <a:t>188865 ฿</a:t>
                      </a:r>
                    </a:p>
                  </a:txBody>
                  <a:tcPr anchor="ctr"/>
                </a:tc>
                <a:tc>
                  <a:txBody>
                    <a:bodyPr/>
                    <a:lstStyle/>
                    <a:p>
                      <a:pPr algn="ctr"/>
                      <a:r>
                        <a:rPr lang="en-US" dirty="0"/>
                        <a:t>120450 ฿</a:t>
                      </a:r>
                    </a:p>
                  </a:txBody>
                  <a:tcPr anchor="ctr"/>
                </a:tc>
                <a:extLst>
                  <a:ext uri="{0D108BD9-81ED-4DB2-BD59-A6C34878D82A}">
                    <a16:rowId xmlns:a16="http://schemas.microsoft.com/office/drawing/2014/main" val="871765496"/>
                  </a:ext>
                </a:extLst>
              </a:tr>
              <a:tr h="734026">
                <a:tc>
                  <a:txBody>
                    <a:bodyPr/>
                    <a:lstStyle/>
                    <a:p>
                      <a:pPr algn="ctr"/>
                      <a:r>
                        <a:rPr lang="en-US" dirty="0"/>
                        <a:t>ROI</a:t>
                      </a:r>
                    </a:p>
                  </a:txBody>
                  <a:tcPr anchor="ctr"/>
                </a:tc>
                <a:tc>
                  <a:txBody>
                    <a:bodyPr/>
                    <a:lstStyle/>
                    <a:p>
                      <a:pPr algn="ctr"/>
                      <a:r>
                        <a:rPr lang="en-US" dirty="0"/>
                        <a:t>35.6%</a:t>
                      </a:r>
                    </a:p>
                  </a:txBody>
                  <a:tcPr anchor="ctr"/>
                </a:tc>
                <a:tc>
                  <a:txBody>
                    <a:bodyPr/>
                    <a:lstStyle/>
                    <a:p>
                      <a:pPr algn="ctr"/>
                      <a:r>
                        <a:rPr lang="en-US" dirty="0"/>
                        <a:t>35.6%</a:t>
                      </a:r>
                    </a:p>
                  </a:txBody>
                  <a:tcPr anchor="ctr"/>
                </a:tc>
                <a:tc>
                  <a:txBody>
                    <a:bodyPr/>
                    <a:lstStyle/>
                    <a:p>
                      <a:pPr algn="ctr"/>
                      <a:r>
                        <a:rPr lang="en-US" dirty="0"/>
                        <a:t>39.8%</a:t>
                      </a:r>
                    </a:p>
                  </a:txBody>
                  <a:tcPr anchor="ctr"/>
                </a:tc>
                <a:tc>
                  <a:txBody>
                    <a:bodyPr/>
                    <a:lstStyle/>
                    <a:p>
                      <a:pPr algn="ctr"/>
                      <a:r>
                        <a:rPr lang="en-US" dirty="0"/>
                        <a:t>25.4%</a:t>
                      </a:r>
                    </a:p>
                  </a:txBody>
                  <a:tcPr anchor="ctr"/>
                </a:tc>
                <a:extLst>
                  <a:ext uri="{0D108BD9-81ED-4DB2-BD59-A6C34878D82A}">
                    <a16:rowId xmlns:a16="http://schemas.microsoft.com/office/drawing/2014/main" val="3122287823"/>
                  </a:ext>
                </a:extLst>
              </a:tr>
              <a:tr h="734026">
                <a:tc>
                  <a:txBody>
                    <a:bodyPr/>
                    <a:lstStyle/>
                    <a:p>
                      <a:pPr algn="ctr"/>
                      <a:r>
                        <a:rPr lang="en-US" dirty="0"/>
                        <a:t>Payback (months)</a:t>
                      </a:r>
                    </a:p>
                  </a:txBody>
                  <a:tcPr anchor="ctr"/>
                </a:tc>
                <a:tc>
                  <a:txBody>
                    <a:bodyPr/>
                    <a:lstStyle/>
                    <a:p>
                      <a:pPr algn="ctr"/>
                      <a:r>
                        <a:rPr lang="en-US" dirty="0"/>
                        <a:t>33.4 Months</a:t>
                      </a:r>
                    </a:p>
                  </a:txBody>
                  <a:tcPr anchor="ctr"/>
                </a:tc>
                <a:tc>
                  <a:txBody>
                    <a:bodyPr/>
                    <a:lstStyle/>
                    <a:p>
                      <a:pPr algn="ctr"/>
                      <a:r>
                        <a:rPr lang="en-US" dirty="0"/>
                        <a:t>33.4 Months</a:t>
                      </a:r>
                    </a:p>
                  </a:txBody>
                  <a:tcPr anchor="ctr"/>
                </a:tc>
                <a:tc>
                  <a:txBody>
                    <a:bodyPr/>
                    <a:lstStyle/>
                    <a:p>
                      <a:pPr algn="ctr"/>
                      <a:r>
                        <a:rPr lang="en-US" dirty="0"/>
                        <a:t>30.1 Months</a:t>
                      </a:r>
                    </a:p>
                  </a:txBody>
                  <a:tcPr anchor="ctr"/>
                </a:tc>
                <a:tc>
                  <a:txBody>
                    <a:bodyPr/>
                    <a:lstStyle/>
                    <a:p>
                      <a:pPr algn="ctr"/>
                      <a:r>
                        <a:rPr lang="en-US" dirty="0"/>
                        <a:t>47.2 Months</a:t>
                      </a:r>
                    </a:p>
                  </a:txBody>
                  <a:tcPr anchor="ctr"/>
                </a:tc>
                <a:extLst>
                  <a:ext uri="{0D108BD9-81ED-4DB2-BD59-A6C34878D82A}">
                    <a16:rowId xmlns:a16="http://schemas.microsoft.com/office/drawing/2014/main" val="2465055832"/>
                  </a:ext>
                </a:extLst>
              </a:tr>
            </a:tbl>
          </a:graphicData>
        </a:graphic>
      </p:graphicFrame>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8</a:t>
            </a:fld>
            <a:endParaRPr lang="en-US" dirty="0"/>
          </a:p>
        </p:txBody>
      </p:sp>
    </p:spTree>
    <p:extLst>
      <p:ext uri="{BB962C8B-B14F-4D97-AF65-F5344CB8AC3E}">
        <p14:creationId xmlns:p14="http://schemas.microsoft.com/office/powerpoint/2010/main" val="11626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9F08F-6890-4E7D-8F3F-47657269E4DC}"/>
              </a:ext>
            </a:extLst>
          </p:cNvPr>
          <p:cNvSpPr>
            <a:spLocks noGrp="1"/>
          </p:cNvSpPr>
          <p:nvPr>
            <p:ph type="ctrTitle"/>
          </p:nvPr>
        </p:nvSpPr>
        <p:spPr/>
        <p:txBody>
          <a:bodyPr>
            <a:normAutofit/>
          </a:bodyPr>
          <a:lstStyle/>
          <a:p>
            <a:r>
              <a:rPr lang="en-US" sz="3200" i="0" dirty="0">
                <a:solidFill>
                  <a:srgbClr val="FFC000"/>
                </a:solidFill>
                <a:latin typeface="Orbitron" panose="02000000000000000000" pitchFamily="2" charset="0"/>
              </a:rPr>
              <a:t> Our Recommendation:</a:t>
            </a:r>
            <a:br>
              <a:rPr lang="en-US" sz="3200" i="0" dirty="0">
                <a:solidFill>
                  <a:srgbClr val="FFC000"/>
                </a:solidFill>
                <a:latin typeface="Orbitron" panose="02000000000000000000" pitchFamily="2" charset="0"/>
              </a:rPr>
            </a:br>
            <a:br>
              <a:rPr lang="en-US" sz="3200" i="0" dirty="0">
                <a:solidFill>
                  <a:srgbClr val="FFC000"/>
                </a:solidFill>
                <a:latin typeface="Orbitron" panose="02000000000000000000" pitchFamily="2" charset="0"/>
              </a:rPr>
            </a:br>
            <a:r>
              <a:rPr lang="en-US" sz="3200" i="0" u="sng" dirty="0">
                <a:solidFill>
                  <a:srgbClr val="FFC000"/>
                </a:solidFill>
                <a:latin typeface="Arial" panose="020B0604020202020204" pitchFamily="34" charset="0"/>
                <a:cs typeface="Arial" panose="020B0604020202020204" pitchFamily="34" charset="0"/>
              </a:rPr>
              <a:t>Thalang :</a:t>
            </a:r>
            <a:br>
              <a:rPr lang="en-US" sz="3200" i="0" dirty="0">
                <a:solidFill>
                  <a:srgbClr val="FFC000"/>
                </a:solidFill>
                <a:latin typeface="Orbitron" panose="02000000000000000000" pitchFamily="2" charset="0"/>
              </a:rPr>
            </a:br>
            <a:r>
              <a:rPr lang="en-US" sz="3200" i="0" dirty="0">
                <a:solidFill>
                  <a:srgbClr val="FFC000"/>
                </a:solidFill>
                <a:latin typeface="Arial" panose="020B0604020202020204" pitchFamily="34" charset="0"/>
                <a:cs typeface="Arial" panose="020B0604020202020204" pitchFamily="34" charset="0"/>
              </a:rPr>
              <a:t>6 kW single inverter</a:t>
            </a:r>
            <a:br>
              <a:rPr lang="en-US" sz="3200" i="0" dirty="0">
                <a:solidFill>
                  <a:srgbClr val="FFC000"/>
                </a:solidFill>
                <a:latin typeface="Arial" panose="020B0604020202020204" pitchFamily="34" charset="0"/>
                <a:cs typeface="Arial" panose="020B0604020202020204" pitchFamily="34" charset="0"/>
              </a:rPr>
            </a:br>
            <a:br>
              <a:rPr lang="en-US" sz="3200" i="0" dirty="0">
                <a:solidFill>
                  <a:srgbClr val="FFC000"/>
                </a:solidFill>
                <a:latin typeface="Arial" panose="020B0604020202020204" pitchFamily="34" charset="0"/>
                <a:cs typeface="Arial" panose="020B0604020202020204" pitchFamily="34" charset="0"/>
              </a:rPr>
            </a:br>
            <a:r>
              <a:rPr lang="en-US" sz="3200" i="0" u="sng" dirty="0">
                <a:solidFill>
                  <a:srgbClr val="FFC000"/>
                </a:solidFill>
                <a:latin typeface="Arial" panose="020B0604020202020204" pitchFamily="34" charset="0"/>
                <a:cs typeface="Arial" panose="020B0604020202020204" pitchFamily="34" charset="0"/>
              </a:rPr>
              <a:t>bangtao:</a:t>
            </a:r>
            <a:br>
              <a:rPr lang="en-US" sz="3200" i="0" dirty="0">
                <a:solidFill>
                  <a:srgbClr val="FFC000"/>
                </a:solidFill>
                <a:latin typeface="Arial" panose="020B0604020202020204" pitchFamily="34" charset="0"/>
                <a:cs typeface="Arial" panose="020B0604020202020204" pitchFamily="34" charset="0"/>
              </a:rPr>
            </a:br>
            <a:r>
              <a:rPr lang="en-US" sz="3200" i="0" dirty="0">
                <a:solidFill>
                  <a:srgbClr val="FFC000"/>
                </a:solidFill>
                <a:latin typeface="Arial" panose="020B0604020202020204" pitchFamily="34" charset="0"/>
                <a:cs typeface="Arial" panose="020B0604020202020204" pitchFamily="34" charset="0"/>
              </a:rPr>
              <a:t>10 kw single inverter</a:t>
            </a:r>
            <a:br>
              <a:rPr lang="en-US" sz="3200" i="0" dirty="0">
                <a:solidFill>
                  <a:srgbClr val="FFC000"/>
                </a:solidFill>
                <a:latin typeface="Arial" panose="020B0604020202020204" pitchFamily="34" charset="0"/>
                <a:cs typeface="Arial" panose="020B0604020202020204" pitchFamily="34" charset="0"/>
              </a:rPr>
            </a:br>
            <a:endParaRPr lang="en-US" sz="3200" i="0" dirty="0">
              <a:solidFill>
                <a:srgbClr val="FFC000"/>
              </a:solidFill>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BD4CE57B-A125-4D72-839E-A7A6A044FC38}"/>
              </a:ext>
            </a:extLst>
          </p:cNvPr>
          <p:cNvSpPr>
            <a:spLocks noGrp="1"/>
          </p:cNvSpPr>
          <p:nvPr>
            <p:ph type="subTitle" idx="1"/>
          </p:nvPr>
        </p:nvSpPr>
        <p:spPr>
          <a:xfrm>
            <a:off x="3787346" y="5614106"/>
            <a:ext cx="7895968" cy="582807"/>
          </a:xfrm>
        </p:spPr>
        <p:txBody>
          <a:bodyPr>
            <a:normAutofit fontScale="85000" lnSpcReduction="10000"/>
          </a:bodyPr>
          <a:lstStyle/>
          <a:p>
            <a:r>
              <a:rPr lang="en-US" dirty="0">
                <a:solidFill>
                  <a:srgbClr val="FFC000"/>
                </a:solidFill>
                <a:latin typeface="Arial" panose="020B0604020202020204" pitchFamily="34" charset="0"/>
                <a:cs typeface="Arial" panose="020B0604020202020204" pitchFamily="34" charset="0"/>
              </a:rPr>
              <a:t>Analogue meters, we can increase to 9.6 kW and 20kW respectively</a:t>
            </a:r>
          </a:p>
        </p:txBody>
      </p:sp>
      <p:pic>
        <p:nvPicPr>
          <p:cNvPr id="9" name="Picture Placeholder 8" descr="A picture containing blue glass buildings with reflection">
            <a:extLst>
              <a:ext uri="{FF2B5EF4-FFF2-40B4-BE49-F238E27FC236}">
                <a16:creationId xmlns:a16="http://schemas.microsoft.com/office/drawing/2014/main" id="{EB5E1FEF-1282-4779-83BA-2F3F6D476B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4" b="4"/>
          <a:stretch/>
        </p:blipFill>
        <p:spPr/>
      </p:pic>
      <p:sp>
        <p:nvSpPr>
          <p:cNvPr id="2" name="Date Placeholder 1">
            <a:extLst>
              <a:ext uri="{FF2B5EF4-FFF2-40B4-BE49-F238E27FC236}">
                <a16:creationId xmlns:a16="http://schemas.microsoft.com/office/drawing/2014/main" id="{D81ADD0E-60C9-4DBB-AFBA-7492513A4C8F}"/>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05F8C04B-250D-4AE1-9F65-682FB4830BAF}"/>
              </a:ext>
            </a:extLst>
          </p:cNvPr>
          <p:cNvSpPr>
            <a:spLocks noGrp="1"/>
          </p:cNvSpPr>
          <p:nvPr>
            <p:ph type="sldNum" sz="quarter" idx="12"/>
          </p:nvPr>
        </p:nvSpPr>
        <p:spPr/>
        <p:txBody>
          <a:bodyPr/>
          <a:lstStyle/>
          <a:p>
            <a:fld id="{312CC964-A50B-4C29-B4E4-2C30BB34CCF3}" type="slidenum">
              <a:rPr lang="en-US" smtClean="0"/>
              <a:pPr/>
              <a:t>9</a:t>
            </a:fld>
            <a:endParaRPr lang="en-US" dirty="0"/>
          </a:p>
        </p:txBody>
      </p:sp>
    </p:spTree>
    <p:extLst>
      <p:ext uri="{BB962C8B-B14F-4D97-AF65-F5344CB8AC3E}">
        <p14:creationId xmlns:p14="http://schemas.microsoft.com/office/powerpoint/2010/main" val="718815033"/>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2.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492</TotalTime>
  <Words>780</Words>
  <Application>Microsoft Office PowerPoint</Application>
  <PresentationFormat>Widescreen</PresentationFormat>
  <Paragraphs>269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Orbitron</vt:lpstr>
      <vt:lpstr>Univers Condensed Light</vt:lpstr>
      <vt:lpstr>Walbaum Display Light</vt:lpstr>
      <vt:lpstr>AngleLinesVTI</vt:lpstr>
      <vt:lpstr>Solar proposal</vt:lpstr>
      <vt:lpstr>Contents </vt:lpstr>
      <vt:lpstr>Solar Design</vt:lpstr>
      <vt:lpstr>PowerPoint Presentation</vt:lpstr>
      <vt:lpstr>Thalang costs/ architecture</vt:lpstr>
      <vt:lpstr>Thalang investment return</vt:lpstr>
      <vt:lpstr>Bangtao costs/ architecture</vt:lpstr>
      <vt:lpstr>Bangtao investment return</vt:lpstr>
      <vt:lpstr> Our Recommendation:  Thalang : 6 kW single inverter  bangtao: 10 kw single inverter </vt:lpstr>
      <vt:lpstr>TIMELINE</vt:lpstr>
      <vt:lpstr>deposits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proposal</dc:title>
  <dc:creator>Entropy Airlines</dc:creator>
  <cp:lastModifiedBy>Entropy Airlines</cp:lastModifiedBy>
  <cp:revision>26</cp:revision>
  <dcterms:created xsi:type="dcterms:W3CDTF">2023-07-17T09:59:22Z</dcterms:created>
  <dcterms:modified xsi:type="dcterms:W3CDTF">2023-07-19T05:05:59Z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