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56" r:id="rId2"/>
    <p:sldId id="258" r:id="rId3"/>
    <p:sldId id="257" r:id="rId4"/>
    <p:sldId id="260" r:id="rId5"/>
    <p:sldId id="259" r:id="rId6"/>
    <p:sldId id="261" r:id="rId7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1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2046" y="-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i="0" baseline="0" dirty="0"/>
              <a:t>Cumulative saving over system life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Cost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Sheet1!$A$2:$A$27</c:f>
              <c:numCache>
                <c:formatCode>General</c:formatCode>
                <c:ptCount val="2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</c:numCache>
            </c:numRef>
          </c:cat>
          <c:val>
            <c:numRef>
              <c:f>Sheet1!$B$2:$B$27</c:f>
              <c:numCache>
                <c:formatCode>General</c:formatCode>
                <c:ptCount val="26"/>
                <c:pt idx="0">
                  <c:v>157000</c:v>
                </c:pt>
                <c:pt idx="1">
                  <c:v>157000</c:v>
                </c:pt>
                <c:pt idx="2">
                  <c:v>157000</c:v>
                </c:pt>
                <c:pt idx="3">
                  <c:v>157000</c:v>
                </c:pt>
                <c:pt idx="4">
                  <c:v>157000</c:v>
                </c:pt>
                <c:pt idx="5">
                  <c:v>157000</c:v>
                </c:pt>
                <c:pt idx="6">
                  <c:v>157000</c:v>
                </c:pt>
                <c:pt idx="7">
                  <c:v>157000</c:v>
                </c:pt>
                <c:pt idx="8">
                  <c:v>157000</c:v>
                </c:pt>
                <c:pt idx="9">
                  <c:v>157000</c:v>
                </c:pt>
                <c:pt idx="10">
                  <c:v>192000</c:v>
                </c:pt>
                <c:pt idx="11">
                  <c:v>192000</c:v>
                </c:pt>
                <c:pt idx="12">
                  <c:v>192000</c:v>
                </c:pt>
                <c:pt idx="13">
                  <c:v>192000</c:v>
                </c:pt>
                <c:pt idx="14">
                  <c:v>192000</c:v>
                </c:pt>
                <c:pt idx="15">
                  <c:v>192000</c:v>
                </c:pt>
                <c:pt idx="16">
                  <c:v>192000</c:v>
                </c:pt>
                <c:pt idx="17">
                  <c:v>192000</c:v>
                </c:pt>
                <c:pt idx="18">
                  <c:v>192000</c:v>
                </c:pt>
                <c:pt idx="19">
                  <c:v>192000</c:v>
                </c:pt>
                <c:pt idx="20">
                  <c:v>220000</c:v>
                </c:pt>
                <c:pt idx="21">
                  <c:v>220000</c:v>
                </c:pt>
                <c:pt idx="22">
                  <c:v>220000</c:v>
                </c:pt>
                <c:pt idx="23">
                  <c:v>220000</c:v>
                </c:pt>
                <c:pt idx="24">
                  <c:v>220000</c:v>
                </c:pt>
                <c:pt idx="25">
                  <c:v>220000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429-4AFD-915A-FA4EA776602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Saving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Sheet1!$A$2:$A$27</c:f>
              <c:numCache>
                <c:formatCode>General</c:formatCode>
                <c:ptCount val="2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</c:numCache>
            </c:numRef>
          </c:cat>
          <c:val>
            <c:numRef>
              <c:f>Sheet1!$C$2:$C$27</c:f>
              <c:numCache>
                <c:formatCode>General</c:formatCode>
                <c:ptCount val="26"/>
                <c:pt idx="0">
                  <c:v>0</c:v>
                </c:pt>
                <c:pt idx="1">
                  <c:v>65083</c:v>
                </c:pt>
                <c:pt idx="2">
                  <c:v>129515.17</c:v>
                </c:pt>
                <c:pt idx="3">
                  <c:v>193296.51</c:v>
                </c:pt>
                <c:pt idx="4">
                  <c:v>256427.02000000002</c:v>
                </c:pt>
                <c:pt idx="5">
                  <c:v>318906.7</c:v>
                </c:pt>
                <c:pt idx="6">
                  <c:v>380735.55</c:v>
                </c:pt>
                <c:pt idx="7">
                  <c:v>441913.57</c:v>
                </c:pt>
                <c:pt idx="8">
                  <c:v>502440.76</c:v>
                </c:pt>
                <c:pt idx="9">
                  <c:v>562317.12</c:v>
                </c:pt>
                <c:pt idx="10">
                  <c:v>621542.65</c:v>
                </c:pt>
                <c:pt idx="11">
                  <c:v>680117.35</c:v>
                </c:pt>
                <c:pt idx="12">
                  <c:v>738041.22</c:v>
                </c:pt>
                <c:pt idx="13">
                  <c:v>795314.26</c:v>
                </c:pt>
                <c:pt idx="14">
                  <c:v>851936.47</c:v>
                </c:pt>
                <c:pt idx="15">
                  <c:v>907907.85</c:v>
                </c:pt>
                <c:pt idx="16">
                  <c:v>963228.4</c:v>
                </c:pt>
                <c:pt idx="17">
                  <c:v>1017898.12</c:v>
                </c:pt>
                <c:pt idx="18">
                  <c:v>1071917.01</c:v>
                </c:pt>
                <c:pt idx="19">
                  <c:v>1125285.07</c:v>
                </c:pt>
                <c:pt idx="20">
                  <c:v>1178002.3</c:v>
                </c:pt>
                <c:pt idx="21">
                  <c:v>1230068.7</c:v>
                </c:pt>
                <c:pt idx="22">
                  <c:v>1281484.27</c:v>
                </c:pt>
                <c:pt idx="23">
                  <c:v>1332249.01</c:v>
                </c:pt>
                <c:pt idx="24">
                  <c:v>1382362.92</c:v>
                </c:pt>
                <c:pt idx="25">
                  <c:v>1431826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429-4AFD-915A-FA4EA77660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71559248"/>
        <c:axId val="371549168"/>
      </c:lineChart>
      <c:catAx>
        <c:axId val="371559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1549168"/>
        <c:crosses val="autoZero"/>
        <c:auto val="1"/>
        <c:lblAlgn val="ctr"/>
        <c:lblOffset val="100"/>
        <c:noMultiLvlLbl val="0"/>
      </c:catAx>
      <c:valAx>
        <c:axId val="371549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1559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90C1B-4E73-4C21-BD26-19FADFCFE85C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56F28B-950D-4F63-BE87-0253F9B32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636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6F28B-950D-4F63-BE87-0253F9B32D6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431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18A8C-F7B0-434D-9B74-12813277BE11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2833D-C776-4C59-A128-D76357AB8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44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18A8C-F7B0-434D-9B74-12813277BE11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2833D-C776-4C59-A128-D76357AB8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107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18A8C-F7B0-434D-9B74-12813277BE11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2833D-C776-4C59-A128-D76357AB8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99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18A8C-F7B0-434D-9B74-12813277BE11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2833D-C776-4C59-A128-D76357AB8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754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18A8C-F7B0-434D-9B74-12813277BE11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2833D-C776-4C59-A128-D76357AB8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17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18A8C-F7B0-434D-9B74-12813277BE11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2833D-C776-4C59-A128-D76357AB8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38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18A8C-F7B0-434D-9B74-12813277BE11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2833D-C776-4C59-A128-D76357AB8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436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18A8C-F7B0-434D-9B74-12813277BE11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2833D-C776-4C59-A128-D76357AB8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928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18A8C-F7B0-434D-9B74-12813277BE11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2833D-C776-4C59-A128-D76357AB8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911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18A8C-F7B0-434D-9B74-12813277BE11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2833D-C776-4C59-A128-D76357AB8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72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18A8C-F7B0-434D-9B74-12813277BE11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2833D-C776-4C59-A128-D76357AB8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204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18A8C-F7B0-434D-9B74-12813277BE11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2833D-C776-4C59-A128-D76357AB8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517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C7458-EFF2-C775-1811-4B50EC0325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350" y="457200"/>
            <a:ext cx="5829300" cy="736846"/>
          </a:xfrm>
        </p:spPr>
        <p:txBody>
          <a:bodyPr/>
          <a:lstStyle/>
          <a:p>
            <a:r>
              <a:rPr lang="en-US" b="1" dirty="0">
                <a:latin typeface="+mn-lt"/>
              </a:rPr>
              <a:t>Solar Power Proposal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52920F-A114-EEA6-0CB7-00EF0C7F0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993" y="7906343"/>
            <a:ext cx="3890010" cy="12152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6BF6B5B-866D-AF13-E77B-D047101B565D}"/>
              </a:ext>
            </a:extLst>
          </p:cNvPr>
          <p:cNvSpPr txBox="1"/>
          <p:nvPr/>
        </p:nvSpPr>
        <p:spPr>
          <a:xfrm>
            <a:off x="1825193" y="1438250"/>
            <a:ext cx="3207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Eitan Goldberg, Koh </a:t>
            </a:r>
            <a:r>
              <a:rPr lang="en-US" sz="2000" dirty="0" err="1"/>
              <a:t>Phangan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37FB25-AE74-BC99-183E-947DBC332DA1}"/>
              </a:ext>
            </a:extLst>
          </p:cNvPr>
          <p:cNvSpPr txBox="1"/>
          <p:nvPr/>
        </p:nvSpPr>
        <p:spPr>
          <a:xfrm>
            <a:off x="1600549" y="9036795"/>
            <a:ext cx="3656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www.entropy.solar          0877221100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CFBE4C0-0D42-1C18-A69F-B45FA8AAE5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6793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8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FF45A-4018-80A7-17B3-FCF8188CD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01564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Recommended solar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A981F-EAAB-8FCB-9076-4590AA71C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7" y="5434421"/>
            <a:ext cx="5915025" cy="128347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6.6 kW grid tie system</a:t>
            </a:r>
          </a:p>
          <a:p>
            <a:pPr marL="0" indent="0">
              <a:buNone/>
            </a:pPr>
            <a:r>
              <a:rPr lang="en-US" dirty="0"/>
              <a:t>6.6 kW monocrystalline array   30 year warranty</a:t>
            </a:r>
          </a:p>
          <a:p>
            <a:pPr marL="0" indent="0">
              <a:buNone/>
            </a:pPr>
            <a:r>
              <a:rPr lang="en-US" dirty="0"/>
              <a:t>6 kW inverter PEA approved 5 year warranty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88AA16D-0254-AC27-87E1-77A2E01817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7052778"/>
              </p:ext>
            </p:extLst>
          </p:nvPr>
        </p:nvGraphicFramePr>
        <p:xfrm>
          <a:off x="471487" y="6906912"/>
          <a:ext cx="6123625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2627">
                  <a:extLst>
                    <a:ext uri="{9D8B030D-6E8A-4147-A177-3AD203B41FA5}">
                      <a16:colId xmlns:a16="http://schemas.microsoft.com/office/drawing/2014/main" val="115672545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525809430"/>
                    </a:ext>
                  </a:extLst>
                </a:gridCol>
                <a:gridCol w="1315281">
                  <a:extLst>
                    <a:ext uri="{9D8B030D-6E8A-4147-A177-3AD203B41FA5}">
                      <a16:colId xmlns:a16="http://schemas.microsoft.com/office/drawing/2014/main" val="3586142842"/>
                    </a:ext>
                  </a:extLst>
                </a:gridCol>
                <a:gridCol w="215625">
                  <a:extLst>
                    <a:ext uri="{9D8B030D-6E8A-4147-A177-3AD203B41FA5}">
                      <a16:colId xmlns:a16="http://schemas.microsoft.com/office/drawing/2014/main" val="1670589798"/>
                    </a:ext>
                  </a:extLst>
                </a:gridCol>
                <a:gridCol w="1315281">
                  <a:extLst>
                    <a:ext uri="{9D8B030D-6E8A-4147-A177-3AD203B41FA5}">
                      <a16:colId xmlns:a16="http://schemas.microsoft.com/office/drawing/2014/main" val="339723448"/>
                    </a:ext>
                  </a:extLst>
                </a:gridCol>
                <a:gridCol w="215625">
                  <a:extLst>
                    <a:ext uri="{9D8B030D-6E8A-4147-A177-3AD203B41FA5}">
                      <a16:colId xmlns:a16="http://schemas.microsoft.com/office/drawing/2014/main" val="425534367"/>
                    </a:ext>
                  </a:extLst>
                </a:gridCol>
                <a:gridCol w="1315281">
                  <a:extLst>
                    <a:ext uri="{9D8B030D-6E8A-4147-A177-3AD203B41FA5}">
                      <a16:colId xmlns:a16="http://schemas.microsoft.com/office/drawing/2014/main" val="3726336711"/>
                    </a:ext>
                  </a:extLst>
                </a:gridCol>
                <a:gridCol w="215625">
                  <a:extLst>
                    <a:ext uri="{9D8B030D-6E8A-4147-A177-3AD203B41FA5}">
                      <a16:colId xmlns:a16="http://schemas.microsoft.com/office/drawing/2014/main" val="34131649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System cost</a:t>
                      </a:r>
                    </a:p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157,019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Annual saving</a:t>
                      </a:r>
                    </a:p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65.083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RoI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41%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Payback</a:t>
                      </a:r>
                    </a:p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29 months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3989691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7F8CBC52-78F7-5FCD-0432-5D5C56B75B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2" y="8654992"/>
            <a:ext cx="2728910" cy="8525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69A315A-19D0-4398-8EAB-76F52A9252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3050"/>
            <a:ext cx="6858000" cy="3555713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33FFFA3-7EBF-B4E8-99A8-78BF288B6999}"/>
              </a:ext>
            </a:extLst>
          </p:cNvPr>
          <p:cNvSpPr txBox="1">
            <a:spLocks/>
          </p:cNvSpPr>
          <p:nvPr/>
        </p:nvSpPr>
        <p:spPr>
          <a:xfrm>
            <a:off x="471487" y="8049196"/>
            <a:ext cx="5915025" cy="397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/>
              <a:t>Grid tie system does not have battery backup during PEA outage</a:t>
            </a:r>
          </a:p>
        </p:txBody>
      </p:sp>
    </p:spTree>
    <p:extLst>
      <p:ext uri="{BB962C8B-B14F-4D97-AF65-F5344CB8AC3E}">
        <p14:creationId xmlns:p14="http://schemas.microsoft.com/office/powerpoint/2010/main" val="2640139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EDC7182-719D-270F-9DDD-116352389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" y="5603441"/>
            <a:ext cx="6858000" cy="587099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3324D23-F82A-EB79-4675-D2E4C78CE2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847176"/>
              </p:ext>
            </p:extLst>
          </p:nvPr>
        </p:nvGraphicFramePr>
        <p:xfrm>
          <a:off x="1040130" y="6999402"/>
          <a:ext cx="4766310" cy="2522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1943">
                  <a:extLst>
                    <a:ext uri="{9D8B030D-6E8A-4147-A177-3AD203B41FA5}">
                      <a16:colId xmlns:a16="http://schemas.microsoft.com/office/drawing/2014/main" val="936546427"/>
                    </a:ext>
                  </a:extLst>
                </a:gridCol>
                <a:gridCol w="815972">
                  <a:extLst>
                    <a:ext uri="{9D8B030D-6E8A-4147-A177-3AD203B41FA5}">
                      <a16:colId xmlns:a16="http://schemas.microsoft.com/office/drawing/2014/main" val="3431454064"/>
                    </a:ext>
                  </a:extLst>
                </a:gridCol>
                <a:gridCol w="790067">
                  <a:extLst>
                    <a:ext uri="{9D8B030D-6E8A-4147-A177-3AD203B41FA5}">
                      <a16:colId xmlns:a16="http://schemas.microsoft.com/office/drawing/2014/main" val="145207819"/>
                    </a:ext>
                  </a:extLst>
                </a:gridCol>
                <a:gridCol w="764164">
                  <a:extLst>
                    <a:ext uri="{9D8B030D-6E8A-4147-A177-3AD203B41FA5}">
                      <a16:colId xmlns:a16="http://schemas.microsoft.com/office/drawing/2014/main" val="2513387291"/>
                    </a:ext>
                  </a:extLst>
                </a:gridCol>
                <a:gridCol w="764164">
                  <a:extLst>
                    <a:ext uri="{9D8B030D-6E8A-4147-A177-3AD203B41FA5}">
                      <a16:colId xmlns:a16="http://schemas.microsoft.com/office/drawing/2014/main" val="2607596815"/>
                    </a:ext>
                  </a:extLst>
                </a:gridCol>
              </a:tblGrid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6.6 kW system savings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3517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Summer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Autumn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Winter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Spring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8365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Daily energy (kWh)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38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36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42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0649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Saving 90 day (B)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16926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13377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16052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18728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75014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Daily saving (B)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186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147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176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206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9175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1836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Annual saving (B)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65,083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99479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4819A8B5-2498-2E40-3928-800690406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" y="305595"/>
            <a:ext cx="6858000" cy="52978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B2579B-6D4A-B25C-DE14-508E7E61B5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03571"/>
            <a:ext cx="6858000" cy="39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45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07991-361A-035C-3807-EEA6948AE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889915"/>
          </a:xfrm>
        </p:spPr>
        <p:txBody>
          <a:bodyPr/>
          <a:lstStyle/>
          <a:p>
            <a:pPr algn="ctr"/>
            <a:r>
              <a:rPr lang="en-US" b="1" dirty="0">
                <a:latin typeface="+mn-lt"/>
              </a:rPr>
              <a:t>Long term benefits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61A3D41-73D2-4F1C-808D-129BEBE685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9085340"/>
              </p:ext>
            </p:extLst>
          </p:nvPr>
        </p:nvGraphicFramePr>
        <p:xfrm>
          <a:off x="471485" y="1257300"/>
          <a:ext cx="5915025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0FF300B-31BF-A0F5-BB52-0CA6D7EC15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5079700"/>
              </p:ext>
            </p:extLst>
          </p:nvPr>
        </p:nvGraphicFramePr>
        <p:xfrm>
          <a:off x="517202" y="4556760"/>
          <a:ext cx="6123625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2627">
                  <a:extLst>
                    <a:ext uri="{9D8B030D-6E8A-4147-A177-3AD203B41FA5}">
                      <a16:colId xmlns:a16="http://schemas.microsoft.com/office/drawing/2014/main" val="9132348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60838671"/>
                    </a:ext>
                  </a:extLst>
                </a:gridCol>
                <a:gridCol w="1315281">
                  <a:extLst>
                    <a:ext uri="{9D8B030D-6E8A-4147-A177-3AD203B41FA5}">
                      <a16:colId xmlns:a16="http://schemas.microsoft.com/office/drawing/2014/main" val="643744756"/>
                    </a:ext>
                  </a:extLst>
                </a:gridCol>
                <a:gridCol w="215625">
                  <a:extLst>
                    <a:ext uri="{9D8B030D-6E8A-4147-A177-3AD203B41FA5}">
                      <a16:colId xmlns:a16="http://schemas.microsoft.com/office/drawing/2014/main" val="1063886148"/>
                    </a:ext>
                  </a:extLst>
                </a:gridCol>
                <a:gridCol w="1315281">
                  <a:extLst>
                    <a:ext uri="{9D8B030D-6E8A-4147-A177-3AD203B41FA5}">
                      <a16:colId xmlns:a16="http://schemas.microsoft.com/office/drawing/2014/main" val="1423572935"/>
                    </a:ext>
                  </a:extLst>
                </a:gridCol>
                <a:gridCol w="215625">
                  <a:extLst>
                    <a:ext uri="{9D8B030D-6E8A-4147-A177-3AD203B41FA5}">
                      <a16:colId xmlns:a16="http://schemas.microsoft.com/office/drawing/2014/main" val="2317645567"/>
                    </a:ext>
                  </a:extLst>
                </a:gridCol>
                <a:gridCol w="1315281">
                  <a:extLst>
                    <a:ext uri="{9D8B030D-6E8A-4147-A177-3AD203B41FA5}">
                      <a16:colId xmlns:a16="http://schemas.microsoft.com/office/drawing/2014/main" val="2183303134"/>
                    </a:ext>
                  </a:extLst>
                </a:gridCol>
                <a:gridCol w="215625">
                  <a:extLst>
                    <a:ext uri="{9D8B030D-6E8A-4147-A177-3AD203B41FA5}">
                      <a16:colId xmlns:a16="http://schemas.microsoft.com/office/drawing/2014/main" val="20978155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5 year</a:t>
                      </a:r>
                    </a:p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162,000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10 year</a:t>
                      </a:r>
                    </a:p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430,000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15 year</a:t>
                      </a:r>
                    </a:p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716,000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20 year</a:t>
                      </a:r>
                    </a:p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958,000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22001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BAF51C1-A9BF-B765-DC72-97417BDDD799}"/>
              </a:ext>
            </a:extLst>
          </p:cNvPr>
          <p:cNvSpPr txBox="1"/>
          <p:nvPr/>
        </p:nvSpPr>
        <p:spPr>
          <a:xfrm>
            <a:off x="517202" y="5592060"/>
            <a:ext cx="591502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1.21 million baht net benefit over 25 year life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88E803D-8071-FE18-BD87-E0E777A9A6EA}"/>
              </a:ext>
            </a:extLst>
          </p:cNvPr>
          <p:cNvSpPr txBox="1">
            <a:spLocks/>
          </p:cNvSpPr>
          <p:nvPr/>
        </p:nvSpPr>
        <p:spPr>
          <a:xfrm>
            <a:off x="517201" y="6234990"/>
            <a:ext cx="5915025" cy="8899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+mn-lt"/>
              </a:rPr>
              <a:t>Support service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67CD7EE-BDD2-D7D6-6A8F-78923739D4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7058831"/>
              </p:ext>
            </p:extLst>
          </p:nvPr>
        </p:nvGraphicFramePr>
        <p:xfrm>
          <a:off x="471485" y="7106060"/>
          <a:ext cx="6123625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2627">
                  <a:extLst>
                    <a:ext uri="{9D8B030D-6E8A-4147-A177-3AD203B41FA5}">
                      <a16:colId xmlns:a16="http://schemas.microsoft.com/office/drawing/2014/main" val="9132348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60838671"/>
                    </a:ext>
                  </a:extLst>
                </a:gridCol>
                <a:gridCol w="1315281">
                  <a:extLst>
                    <a:ext uri="{9D8B030D-6E8A-4147-A177-3AD203B41FA5}">
                      <a16:colId xmlns:a16="http://schemas.microsoft.com/office/drawing/2014/main" val="643744756"/>
                    </a:ext>
                  </a:extLst>
                </a:gridCol>
                <a:gridCol w="215625">
                  <a:extLst>
                    <a:ext uri="{9D8B030D-6E8A-4147-A177-3AD203B41FA5}">
                      <a16:colId xmlns:a16="http://schemas.microsoft.com/office/drawing/2014/main" val="1063886148"/>
                    </a:ext>
                  </a:extLst>
                </a:gridCol>
                <a:gridCol w="1315281">
                  <a:extLst>
                    <a:ext uri="{9D8B030D-6E8A-4147-A177-3AD203B41FA5}">
                      <a16:colId xmlns:a16="http://schemas.microsoft.com/office/drawing/2014/main" val="1423572935"/>
                    </a:ext>
                  </a:extLst>
                </a:gridCol>
                <a:gridCol w="215625">
                  <a:extLst>
                    <a:ext uri="{9D8B030D-6E8A-4147-A177-3AD203B41FA5}">
                      <a16:colId xmlns:a16="http://schemas.microsoft.com/office/drawing/2014/main" val="2317645567"/>
                    </a:ext>
                  </a:extLst>
                </a:gridCol>
                <a:gridCol w="1315281">
                  <a:extLst>
                    <a:ext uri="{9D8B030D-6E8A-4147-A177-3AD203B41FA5}">
                      <a16:colId xmlns:a16="http://schemas.microsoft.com/office/drawing/2014/main" val="2183303134"/>
                    </a:ext>
                  </a:extLst>
                </a:gridCol>
                <a:gridCol w="215625">
                  <a:extLst>
                    <a:ext uri="{9D8B030D-6E8A-4147-A177-3AD203B41FA5}">
                      <a16:colId xmlns:a16="http://schemas.microsoft.com/office/drawing/2014/main" val="20978155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 year</a:t>
                      </a:r>
                    </a:p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Free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wifi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monitoring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 year</a:t>
                      </a:r>
                    </a:p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Unlimited service calls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 year</a:t>
                      </a:r>
                    </a:p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Free cleaning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Lifetime</a:t>
                      </a:r>
                    </a:p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Warranty claims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220017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29CB4BA-F036-A858-512C-1B8A63552524}"/>
              </a:ext>
            </a:extLst>
          </p:cNvPr>
          <p:cNvSpPr txBox="1"/>
          <p:nvPr/>
        </p:nvSpPr>
        <p:spPr>
          <a:xfrm>
            <a:off x="471484" y="8488680"/>
            <a:ext cx="5915025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Continued support package year 2 + at 1.5% system cost</a:t>
            </a:r>
          </a:p>
        </p:txBody>
      </p:sp>
    </p:spTree>
    <p:extLst>
      <p:ext uri="{BB962C8B-B14F-4D97-AF65-F5344CB8AC3E}">
        <p14:creationId xmlns:p14="http://schemas.microsoft.com/office/powerpoint/2010/main" val="3070818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2F872-6273-EC11-5FB4-BA95ABA78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6" y="341303"/>
            <a:ext cx="5915025" cy="87738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Additional benefits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917992-3FDF-1700-D761-2E1DC187C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6549466"/>
            <a:ext cx="6858000" cy="36674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C21C56-37DD-6677-5120-18FCD6FA366D}"/>
              </a:ext>
            </a:extLst>
          </p:cNvPr>
          <p:cNvSpPr txBox="1"/>
          <p:nvPr/>
        </p:nvSpPr>
        <p:spPr>
          <a:xfrm>
            <a:off x="1513793" y="1105563"/>
            <a:ext cx="3830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Property / Rental Value</a:t>
            </a:r>
          </a:p>
          <a:p>
            <a:pPr algn="ctr"/>
            <a:r>
              <a:rPr lang="en-US" sz="1200" dirty="0"/>
              <a:t>Resale value to environmentally and cost conscious buyers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EA942E-C7A4-D21F-0196-CD7BBF3CE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34680"/>
            <a:ext cx="6858000" cy="493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553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236BF6-5807-D5CB-9F3E-865D81A1B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147"/>
            <a:ext cx="6858000" cy="959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807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4313</TotalTime>
  <Words>176</Words>
  <Application>Microsoft Office PowerPoint</Application>
  <PresentationFormat>A4 Paper (210x297 mm)</PresentationFormat>
  <Paragraphs>75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Solar Power Proposal</vt:lpstr>
      <vt:lpstr>Recommended solar system</vt:lpstr>
      <vt:lpstr>PowerPoint Presentation</vt:lpstr>
      <vt:lpstr>Long term benefits</vt:lpstr>
      <vt:lpstr>Additional benefits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Entropy Airlines</dc:creator>
  <cp:lastModifiedBy>Entropy Airlines</cp:lastModifiedBy>
  <cp:revision>11</cp:revision>
  <dcterms:created xsi:type="dcterms:W3CDTF">2025-02-02T02:06:33Z</dcterms:created>
  <dcterms:modified xsi:type="dcterms:W3CDTF">2025-02-05T02:00:27Z</dcterms:modified>
</cp:coreProperties>
</file>