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sldIdLst>
    <p:sldId id="259" r:id="rId5"/>
    <p:sldId id="281" r:id="rId6"/>
    <p:sldId id="296" r:id="rId7"/>
    <p:sldId id="295" r:id="rId8"/>
    <p:sldId id="312" r:id="rId9"/>
    <p:sldId id="313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210" autoAdjust="0"/>
  </p:normalViewPr>
  <p:slideViewPr>
    <p:cSldViewPr snapToGrid="0">
      <p:cViewPr varScale="1">
        <p:scale>
          <a:sx n="159" d="100"/>
          <a:sy n="159" d="100"/>
        </p:scale>
        <p:origin x="262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03B5A-21DF-4BBB-8059-B6B192FC641E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EF503-E31C-4FCE-86D9-0C61A5CBE2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/>
              <a:t>Presentation Name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/>
          <a:lstStyle>
            <a:lvl1pPr>
              <a:buNone/>
              <a:defRPr/>
            </a:lvl1pPr>
          </a:lstStyle>
          <a:p>
            <a:pPr algn="r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anchor="b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Picture Placeholder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2/7/20XX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69523"/>
            <a:ext cx="2941431" cy="1138399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FFC000"/>
                </a:solidFill>
                <a:latin typeface="Orbitron" panose="02000000000000000000" pitchFamily="2" charset="0"/>
              </a:rPr>
              <a:t>Solar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538" y="4240213"/>
            <a:ext cx="4205030" cy="1138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Gallery Cafe</a:t>
            </a:r>
          </a:p>
          <a:p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Rawai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installation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66EBE-A9F0-1F92-6424-BA1F03C1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158525"/>
            <a:ext cx="2125199" cy="2300737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E06FB8-3871-F080-7D01-A6E122FFE4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985" b="4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E37-3C95-4E35-8624-CC190CC1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947120" cy="813822"/>
          </a:xfrm>
        </p:spPr>
        <p:txBody>
          <a:bodyPr/>
          <a:lstStyle/>
          <a:p>
            <a:r>
              <a:rPr lang="en-US" i="0" dirty="0">
                <a:latin typeface="Orbitron" panose="02000000000000000000" pitchFamily="2" charset="0"/>
              </a:rPr>
              <a:t>Contents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16715-277D-4042-B401-03CD007D7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519" y="601641"/>
            <a:ext cx="4320367" cy="5797237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 Design goals</a:t>
            </a: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 Inverter options</a:t>
            </a: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P5/6 Costs / returns Thalang</a:t>
            </a: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P7 Recommendations</a:t>
            </a:r>
          </a:p>
        </p:txBody>
      </p:sp>
      <p:pic>
        <p:nvPicPr>
          <p:cNvPr id="7" name="Picture Placeholder 6" descr="View of city buildings over the water">
            <a:extLst>
              <a:ext uri="{FF2B5EF4-FFF2-40B4-BE49-F238E27FC236}">
                <a16:creationId xmlns:a16="http://schemas.microsoft.com/office/drawing/2014/main" id="{4C61771D-5836-4E5C-A19A-3F15641B8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/>
        </p:blipFill>
        <p:spPr/>
      </p:pic>
      <p:pic>
        <p:nvPicPr>
          <p:cNvPr id="9" name="Picture Placeholder 8" descr="Background Graphic with lights">
            <a:extLst>
              <a:ext uri="{FF2B5EF4-FFF2-40B4-BE49-F238E27FC236}">
                <a16:creationId xmlns:a16="http://schemas.microsoft.com/office/drawing/2014/main" id="{51C83C9C-B18C-4D14-8539-EBB0422AB0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" r="67"/>
          <a:stretch/>
        </p:blipFill>
        <p:spPr/>
      </p:pic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4F07F2C9-B12E-4D08-B90F-5E6AA687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3141030-4F7D-4526-B0FC-1EA787D5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9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63" y="637675"/>
            <a:ext cx="8616284" cy="987926"/>
          </a:xfrm>
        </p:spPr>
        <p:txBody>
          <a:bodyPr>
            <a:normAutofit/>
          </a:bodyPr>
          <a:lstStyle/>
          <a:p>
            <a:r>
              <a:rPr lang="en-US" sz="3200" i="0" dirty="0">
                <a:solidFill>
                  <a:srgbClr val="FFC000"/>
                </a:solidFill>
                <a:latin typeface="Orbitron" panose="02000000000000000000" pitchFamily="2" charset="0"/>
              </a:rPr>
              <a:t>Install solar panels free</a:t>
            </a:r>
            <a:br>
              <a:rPr lang="en-US" sz="3200" i="0" dirty="0">
                <a:solidFill>
                  <a:srgbClr val="FFC000"/>
                </a:solidFill>
                <a:latin typeface="Orbitron" panose="02000000000000000000" pitchFamily="2" charset="0"/>
              </a:rPr>
            </a:br>
            <a:endParaRPr lang="en-US" sz="32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CEA1C-DE10-4AAF-865D-450C0AEE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82662-BC14-9789-341E-4305E61A1380}"/>
              </a:ext>
            </a:extLst>
          </p:cNvPr>
          <p:cNvSpPr txBox="1"/>
          <p:nvPr/>
        </p:nvSpPr>
        <p:spPr>
          <a:xfrm>
            <a:off x="845830" y="1625600"/>
            <a:ext cx="8322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Normally 79,900 3.3 kW</a:t>
            </a: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                   99,900 5.5kW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Pay for electricity consumption only 3.95 baht v 4.7 baht PEA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System will reduce PEA electricity by the amount of solar production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We will maintain the array and never increase electricity cost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System life 20 years +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Orbitron" panose="02000000000000000000" pitchFamily="2" charset="0"/>
              </a:rPr>
              <a:t>Clean power reduces global warming, CO2, and pollution</a:t>
            </a: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9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399C3-3EDC-4898-A2E4-D8ACEE6A3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29" y="-43060"/>
            <a:ext cx="5355265" cy="1625731"/>
          </a:xfrm>
        </p:spPr>
        <p:txBody>
          <a:bodyPr/>
          <a:lstStyle/>
          <a:p>
            <a:r>
              <a:rPr lang="en-US" i="0" dirty="0">
                <a:solidFill>
                  <a:srgbClr val="FFC000"/>
                </a:solidFill>
                <a:latin typeface="Orbitron" panose="02000000000000000000" pitchFamily="2" charset="0"/>
              </a:rPr>
              <a:t>Free solar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30D8-AD6A-4638-9059-326759848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09" y="1838963"/>
            <a:ext cx="4260553" cy="43286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solar array and installation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3kW or 5kW system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only for electricity used at 16% less than PEA.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Lifetime price guarantee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Orbitron" panose="02000000000000000000" pitchFamily="2" charset="0"/>
            </a:endParaRPr>
          </a:p>
        </p:txBody>
      </p:sp>
      <p:sp>
        <p:nvSpPr>
          <p:cNvPr id="182" name="Footer Placeholder 181">
            <a:extLst>
              <a:ext uri="{FF2B5EF4-FFF2-40B4-BE49-F238E27FC236}">
                <a16:creationId xmlns:a16="http://schemas.microsoft.com/office/drawing/2014/main" id="{8BB1C063-9855-4E9A-936C-931C7C65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1" name="Date Placeholder 180">
            <a:extLst>
              <a:ext uri="{FF2B5EF4-FFF2-40B4-BE49-F238E27FC236}">
                <a16:creationId xmlns:a16="http://schemas.microsoft.com/office/drawing/2014/main" id="{374E17A0-656A-4A3F-B8F1-F9FF01F3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17/7/2023</a:t>
            </a:r>
          </a:p>
        </p:txBody>
      </p:sp>
      <p:sp>
        <p:nvSpPr>
          <p:cNvPr id="183" name="Slide Number Placeholder 182">
            <a:extLst>
              <a:ext uri="{FF2B5EF4-FFF2-40B4-BE49-F238E27FC236}">
                <a16:creationId xmlns:a16="http://schemas.microsoft.com/office/drawing/2014/main" id="{29707739-DA1E-4E29-A977-FC44841F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EF3F5D-7D6E-9549-71C6-5EF9CB26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534" y="0"/>
            <a:ext cx="7006466" cy="285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81FD34-7646-5574-D889-2F97900B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8" y="2809374"/>
            <a:ext cx="7190139" cy="4048625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DCD87A3F-89EA-8848-3F18-8647D1C758DB}"/>
              </a:ext>
            </a:extLst>
          </p:cNvPr>
          <p:cNvSpPr/>
          <p:nvPr/>
        </p:nvSpPr>
        <p:spPr>
          <a:xfrm rot="21177576">
            <a:off x="9434939" y="1399839"/>
            <a:ext cx="330868" cy="24033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92A4-0D40-4A0F-BB3B-3E1AE6C3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436" y="101033"/>
            <a:ext cx="10934732" cy="1382156"/>
          </a:xfrm>
        </p:spPr>
        <p:txBody>
          <a:bodyPr>
            <a:normAutofit/>
          </a:bodyPr>
          <a:lstStyle/>
          <a:p>
            <a:r>
              <a:rPr lang="en-US" sz="3200" i="0" dirty="0">
                <a:solidFill>
                  <a:srgbClr val="FFC000"/>
                </a:solidFill>
                <a:latin typeface="Orbitron" panose="02000000000000000000" pitchFamily="2" charset="0"/>
              </a:rPr>
              <a:t>Savings</a:t>
            </a:r>
            <a:endParaRPr lang="en-US" sz="3200" dirty="0"/>
          </a:p>
        </p:txBody>
      </p:sp>
      <p:graphicFrame>
        <p:nvGraphicFramePr>
          <p:cNvPr id="39" name="Table 4">
            <a:extLst>
              <a:ext uri="{FF2B5EF4-FFF2-40B4-BE49-F238E27FC236}">
                <a16:creationId xmlns:a16="http://schemas.microsoft.com/office/drawing/2014/main" id="{828FCC7C-9CA7-4A08-B1B6-91B39D2A90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60785"/>
              </p:ext>
            </p:extLst>
          </p:nvPr>
        </p:nvGraphicFramePr>
        <p:xfrm>
          <a:off x="847436" y="1517484"/>
          <a:ext cx="9072941" cy="4557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9675">
                  <a:extLst>
                    <a:ext uri="{9D8B030D-6E8A-4147-A177-3AD203B41FA5}">
                      <a16:colId xmlns:a16="http://schemas.microsoft.com/office/drawing/2014/main" val="1196845939"/>
                    </a:ext>
                  </a:extLst>
                </a:gridCol>
                <a:gridCol w="3105821">
                  <a:extLst>
                    <a:ext uri="{9D8B030D-6E8A-4147-A177-3AD203B41FA5}">
                      <a16:colId xmlns:a16="http://schemas.microsoft.com/office/drawing/2014/main" val="1784600368"/>
                    </a:ext>
                  </a:extLst>
                </a:gridCol>
                <a:gridCol w="2105922">
                  <a:extLst>
                    <a:ext uri="{9D8B030D-6E8A-4147-A177-3AD203B41FA5}">
                      <a16:colId xmlns:a16="http://schemas.microsoft.com/office/drawing/2014/main" val="371818393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62101284"/>
                    </a:ext>
                  </a:extLst>
                </a:gridCol>
                <a:gridCol w="393243">
                  <a:extLst>
                    <a:ext uri="{9D8B030D-6E8A-4147-A177-3AD203B41FA5}">
                      <a16:colId xmlns:a16="http://schemas.microsoft.com/office/drawing/2014/main" val="3902984846"/>
                    </a:ext>
                  </a:extLst>
                </a:gridCol>
              </a:tblGrid>
              <a:tr h="88692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 KW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 KW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06738"/>
                  </a:ext>
                </a:extLst>
              </a:tr>
              <a:tr h="734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PEA cost/ month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3047 ฿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4290 ฿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07227135"/>
                  </a:ext>
                </a:extLst>
              </a:tr>
              <a:tr h="734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Solar cost/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2545 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3584 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765496"/>
                  </a:ext>
                </a:extLst>
              </a:tr>
              <a:tr h="734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Saving /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502 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706 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287823"/>
                  </a:ext>
                </a:extLst>
              </a:tr>
              <a:tr h="734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Saving per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6024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8472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055832"/>
                  </a:ext>
                </a:extLst>
              </a:tr>
              <a:tr h="7340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life saving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120000-150000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170,000-250,000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482412"/>
                  </a:ext>
                </a:extLst>
              </a:tr>
            </a:tbl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CEA1C-DE10-4AAF-865D-450C0AEE1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0B6AB-E9B1-4B7E-BD4C-74C93ABF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0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6" y="192497"/>
            <a:ext cx="2941431" cy="1138399"/>
          </a:xfrm>
        </p:spPr>
        <p:txBody>
          <a:bodyPr>
            <a:normAutofit/>
          </a:bodyPr>
          <a:lstStyle/>
          <a:p>
            <a:r>
              <a:rPr lang="en-US" i="0" dirty="0">
                <a:solidFill>
                  <a:srgbClr val="FFC000"/>
                </a:solidFill>
                <a:latin typeface="Orbitron" panose="02000000000000000000" pitchFamily="2" charset="0"/>
              </a:rPr>
              <a:t>signage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193" y="1322563"/>
            <a:ext cx="3350404" cy="328553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clean power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 environmentally </a:t>
            </a:r>
          </a:p>
          <a:p>
            <a:r>
              <a:rPr lang="en-US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</a:t>
            </a: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entropy promote solar across </a:t>
            </a:r>
            <a:r>
              <a:rPr lang="en-US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Rawai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66EBE-A9F0-1F92-6424-BA1F03C1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37" y="4782186"/>
            <a:ext cx="1575005" cy="170509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5AF3C88-6595-B140-B910-20721A9F17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4985" b="4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6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2718-615D-445E-861C-ADF040C4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FFC000"/>
                </a:solidFill>
                <a:latin typeface="Orbitron" panose="02000000000000000000" pitchFamily="2" charset="0"/>
              </a:rPr>
              <a:t>Thank you</a:t>
            </a:r>
          </a:p>
        </p:txBody>
      </p:sp>
      <p:pic>
        <p:nvPicPr>
          <p:cNvPr id="6" name="Picture Placeholder 5" descr="A view of a bridge from below">
            <a:extLst>
              <a:ext uri="{FF2B5EF4-FFF2-40B4-BE49-F238E27FC236}">
                <a16:creationId xmlns:a16="http://schemas.microsoft.com/office/drawing/2014/main" id="{610B39E1-AAA7-4199-8B7C-D12DD364E6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/>
        </p:blipFill>
        <p:spPr/>
      </p:pic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B7DBC9F7-37C7-4A2D-ACBC-EBDA35886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E6E0-B242-46D9-ABE6-B318CABC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181902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Julian  0877221100</a:t>
            </a:r>
          </a:p>
          <a:p>
            <a:endParaRPr lang="en-US" dirty="0"/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Entropy Asia Co. Ltd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4FC5E-CD12-447F-80A6-B27D3009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2/7/20XX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C547C-C2F1-493E-9B64-E089F9DB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D94EC-E5A6-6B43-C64A-501471126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395" y="4466968"/>
            <a:ext cx="2208605" cy="239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F28FB1-09F4-B8B7-4F3B-079F586D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692" y="4253778"/>
            <a:ext cx="3371114" cy="7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7093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1E8BDE-7A03-4563-82F6-53B214F89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5CABE4-909F-4611-A0E1-6E45080B3C9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07C1F5B-A1D0-429A-8E7C-3E271353D1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182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Orbitron</vt:lpstr>
      <vt:lpstr>Univers Condensed Light</vt:lpstr>
      <vt:lpstr>Walbaum Display Light</vt:lpstr>
      <vt:lpstr>AngleLinesVTI</vt:lpstr>
      <vt:lpstr>Solar proposal</vt:lpstr>
      <vt:lpstr>Contents </vt:lpstr>
      <vt:lpstr>Install solar panels free </vt:lpstr>
      <vt:lpstr>Free solar</vt:lpstr>
      <vt:lpstr>Savings</vt:lpstr>
      <vt:lpstr>signage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proposal</dc:title>
  <dc:creator>Entropy Airlines</dc:creator>
  <cp:lastModifiedBy>Entropy Airlines</cp:lastModifiedBy>
  <cp:revision>39</cp:revision>
  <dcterms:created xsi:type="dcterms:W3CDTF">2023-07-17T09:59:22Z</dcterms:created>
  <dcterms:modified xsi:type="dcterms:W3CDTF">2023-11-30T23:50:40Z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