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7" r:id="rId4"/>
    <p:sldId id="264" r:id="rId5"/>
    <p:sldId id="260" r:id="rId6"/>
    <p:sldId id="259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60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i="0" baseline="0" dirty="0"/>
              <a:t>Cumulative saving over system life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197251913559114"/>
          <c:y val="0.21582368380423037"/>
          <c:w val="0.83440966014513884"/>
          <c:h val="0.610957850856878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699950</c:v>
                </c:pt>
                <c:pt idx="1">
                  <c:v>699950</c:v>
                </c:pt>
                <c:pt idx="2">
                  <c:v>699950</c:v>
                </c:pt>
                <c:pt idx="3">
                  <c:v>699950</c:v>
                </c:pt>
                <c:pt idx="4">
                  <c:v>699950</c:v>
                </c:pt>
                <c:pt idx="5">
                  <c:v>699950</c:v>
                </c:pt>
                <c:pt idx="6">
                  <c:v>699950</c:v>
                </c:pt>
                <c:pt idx="7">
                  <c:v>699950</c:v>
                </c:pt>
                <c:pt idx="8">
                  <c:v>699950</c:v>
                </c:pt>
                <c:pt idx="9">
                  <c:v>699950</c:v>
                </c:pt>
                <c:pt idx="10">
                  <c:v>799900</c:v>
                </c:pt>
                <c:pt idx="11">
                  <c:v>799900</c:v>
                </c:pt>
                <c:pt idx="12">
                  <c:v>799900</c:v>
                </c:pt>
                <c:pt idx="13">
                  <c:v>799900</c:v>
                </c:pt>
                <c:pt idx="14">
                  <c:v>799900</c:v>
                </c:pt>
                <c:pt idx="15">
                  <c:v>799900</c:v>
                </c:pt>
                <c:pt idx="16">
                  <c:v>799900</c:v>
                </c:pt>
                <c:pt idx="17">
                  <c:v>799900</c:v>
                </c:pt>
                <c:pt idx="18">
                  <c:v>799900</c:v>
                </c:pt>
                <c:pt idx="19">
                  <c:v>799900</c:v>
                </c:pt>
                <c:pt idx="20">
                  <c:v>899850</c:v>
                </c:pt>
                <c:pt idx="21">
                  <c:v>899850</c:v>
                </c:pt>
                <c:pt idx="22">
                  <c:v>899850</c:v>
                </c:pt>
                <c:pt idx="23">
                  <c:v>899850</c:v>
                </c:pt>
                <c:pt idx="24">
                  <c:v>899850</c:v>
                </c:pt>
                <c:pt idx="25">
                  <c:v>899850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29-4AFD-915A-FA4EA77660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</c:numCache>
            </c:numRef>
          </c:cat>
          <c:val>
            <c:numRef>
              <c:f>Sheet1!$C$2:$C$27</c:f>
              <c:numCache>
                <c:formatCode>General</c:formatCode>
                <c:ptCount val="26"/>
                <c:pt idx="0">
                  <c:v>0</c:v>
                </c:pt>
                <c:pt idx="1">
                  <c:v>516575</c:v>
                </c:pt>
                <c:pt idx="2">
                  <c:v>1027984.25</c:v>
                </c:pt>
                <c:pt idx="3">
                  <c:v>1534227.75</c:v>
                </c:pt>
                <c:pt idx="4">
                  <c:v>2035305.5</c:v>
                </c:pt>
                <c:pt idx="5">
                  <c:v>2531217.5</c:v>
                </c:pt>
                <c:pt idx="6">
                  <c:v>3021963.75</c:v>
                </c:pt>
                <c:pt idx="7">
                  <c:v>3507544.25</c:v>
                </c:pt>
                <c:pt idx="8">
                  <c:v>3987959</c:v>
                </c:pt>
                <c:pt idx="9">
                  <c:v>4463208</c:v>
                </c:pt>
                <c:pt idx="10">
                  <c:v>4933291.25</c:v>
                </c:pt>
                <c:pt idx="11">
                  <c:v>5398208.75</c:v>
                </c:pt>
                <c:pt idx="12">
                  <c:v>5857960.5</c:v>
                </c:pt>
                <c:pt idx="13">
                  <c:v>6312546.5</c:v>
                </c:pt>
                <c:pt idx="14">
                  <c:v>6761966.75</c:v>
                </c:pt>
                <c:pt idx="15">
                  <c:v>7206221.25</c:v>
                </c:pt>
                <c:pt idx="16">
                  <c:v>7645310</c:v>
                </c:pt>
                <c:pt idx="17">
                  <c:v>8079233</c:v>
                </c:pt>
                <c:pt idx="18">
                  <c:v>8507990.25</c:v>
                </c:pt>
                <c:pt idx="19">
                  <c:v>8931581.75</c:v>
                </c:pt>
                <c:pt idx="20">
                  <c:v>9350007.5</c:v>
                </c:pt>
                <c:pt idx="21">
                  <c:v>9763267.5</c:v>
                </c:pt>
                <c:pt idx="22">
                  <c:v>10171361.75</c:v>
                </c:pt>
                <c:pt idx="23">
                  <c:v>10574290.25</c:v>
                </c:pt>
                <c:pt idx="24">
                  <c:v>10972053</c:v>
                </c:pt>
                <c:pt idx="25">
                  <c:v>11364650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29-4AFD-915A-FA4EA77660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1559248"/>
        <c:axId val="371549168"/>
      </c:lineChart>
      <c:catAx>
        <c:axId val="37155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49168"/>
        <c:crosses val="autoZero"/>
        <c:auto val="1"/>
        <c:lblAlgn val="ctr"/>
        <c:lblOffset val="100"/>
        <c:noMultiLvlLbl val="0"/>
      </c:catAx>
      <c:valAx>
        <c:axId val="37154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55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0.30866</cdr:x>
      <cdr:y>0.69069</cdr:y>
    </cdr:from>
    <cdr:to>
      <cdr:x>0.32254</cdr:x>
      <cdr:y>0.7985</cdr:y>
    </cdr:to>
    <cdr:sp macro="" textlink="">
      <cdr:nvSpPr>
        <cdr:cNvPr id="2" name="Arrow: Left-Right 1">
          <a:extLst xmlns:a="http://schemas.openxmlformats.org/drawingml/2006/main">
            <a:ext uri="{FF2B5EF4-FFF2-40B4-BE49-F238E27FC236}">
              <a16:creationId xmlns:a16="http://schemas.microsoft.com/office/drawing/2014/main" id="{7210FE17-17D0-4A50-887B-9B36F6161A40}"/>
            </a:ext>
          </a:extLst>
        </cdr:cNvPr>
        <cdr:cNvSpPr/>
      </cdr:nvSpPr>
      <cdr:spPr>
        <a:xfrm xmlns:a="http://schemas.openxmlformats.org/drawingml/2006/main" rot="5400000">
          <a:off x="1692202" y="2370311"/>
          <a:ext cx="349128" cy="82109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0.47341</cdr:x>
      <cdr:y>0.58762</cdr:y>
    </cdr:from>
    <cdr:to>
      <cdr:x>0.48501</cdr:x>
      <cdr:y>0.78245</cdr:y>
    </cdr:to>
    <cdr:sp macro="" textlink="">
      <cdr:nvSpPr>
        <cdr:cNvPr id="3" name="Arrow: Left-Right 2">
          <a:extLst xmlns:a="http://schemas.openxmlformats.org/drawingml/2006/main">
            <a:ext uri="{FF2B5EF4-FFF2-40B4-BE49-F238E27FC236}">
              <a16:creationId xmlns:a16="http://schemas.microsoft.com/office/drawing/2014/main" id="{B5FB5351-69FA-EF59-E559-849B4F64D386}"/>
            </a:ext>
          </a:extLst>
        </cdr:cNvPr>
        <cdr:cNvSpPr/>
      </cdr:nvSpPr>
      <cdr:spPr>
        <a:xfrm xmlns:a="http://schemas.openxmlformats.org/drawingml/2006/main" rot="5400000">
          <a:off x="2519094" y="2184169"/>
          <a:ext cx="630928" cy="68632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0.63273</cdr:x>
      <cdr:y>0.46459</cdr:y>
    </cdr:from>
    <cdr:to>
      <cdr:x>0.65538</cdr:x>
      <cdr:y>0.78439</cdr:y>
    </cdr:to>
    <cdr:sp macro="" textlink="">
      <cdr:nvSpPr>
        <cdr:cNvPr id="4" name="Arrow: Left-Right 3">
          <a:extLst xmlns:a="http://schemas.openxmlformats.org/drawingml/2006/main">
            <a:ext uri="{FF2B5EF4-FFF2-40B4-BE49-F238E27FC236}">
              <a16:creationId xmlns:a16="http://schemas.microsoft.com/office/drawing/2014/main" id="{B5FB5351-69FA-EF59-E559-849B4F64D386}"/>
            </a:ext>
          </a:extLst>
        </cdr:cNvPr>
        <cdr:cNvSpPr/>
      </cdr:nvSpPr>
      <cdr:spPr>
        <a:xfrm xmlns:a="http://schemas.openxmlformats.org/drawingml/2006/main" rot="5400000">
          <a:off x="3291757" y="1955440"/>
          <a:ext cx="1035698" cy="133946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0.78802</cdr:x>
      <cdr:y>0.36224</cdr:y>
    </cdr:from>
    <cdr:to>
      <cdr:x>0.81619</cdr:x>
      <cdr:y>0.7714</cdr:y>
    </cdr:to>
    <cdr:sp macro="" textlink="">
      <cdr:nvSpPr>
        <cdr:cNvPr id="5" name="Arrow: Left-Right 4">
          <a:extLst xmlns:a="http://schemas.openxmlformats.org/drawingml/2006/main">
            <a:ext uri="{FF2B5EF4-FFF2-40B4-BE49-F238E27FC236}">
              <a16:creationId xmlns:a16="http://schemas.microsoft.com/office/drawing/2014/main" id="{B4A8C4E4-72B2-948B-B579-0EF3CE0C7E1A}"/>
            </a:ext>
          </a:extLst>
        </cdr:cNvPr>
        <cdr:cNvSpPr/>
      </cdr:nvSpPr>
      <cdr:spPr>
        <a:xfrm xmlns:a="http://schemas.openxmlformats.org/drawingml/2006/main" rot="5400000">
          <a:off x="4081960" y="1752345"/>
          <a:ext cx="1325052" cy="166613"/>
        </a:xfrm>
        <a:prstGeom xmlns:a="http://schemas.openxmlformats.org/drawingml/2006/main" prst="leftRightArrow">
          <a:avLst>
            <a:gd name="adj1" fmla="val 50000"/>
            <a:gd name="adj2" fmla="val 88506"/>
          </a:avLst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kern="1200"/>
        </a:p>
      </cdr:txBody>
    </cdr:sp>
  </cdr:relSizeAnchor>
  <cdr:relSizeAnchor xmlns:cdr="http://schemas.openxmlformats.org/drawingml/2006/chartDrawing">
    <cdr:from>
      <cdr:x>0.80284</cdr:x>
      <cdr:y>0.56682</cdr:y>
    </cdr:from>
    <cdr:to>
      <cdr:x>0.85414</cdr:x>
      <cdr:y>1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8585C0F-A67C-71E2-07BE-E9BB9BE6FA66}"/>
            </a:ext>
          </a:extLst>
        </cdr:cNvPr>
        <cdr:cNvCxnSpPr/>
      </cdr:nvCxnSpPr>
      <cdr:spPr>
        <a:xfrm xmlns:a="http://schemas.openxmlformats.org/drawingml/2006/main">
          <a:off x="4748818" y="1835652"/>
          <a:ext cx="303420" cy="14028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0.64422</cdr:x>
      <cdr:y>0.56682</cdr:y>
    </cdr:from>
    <cdr:to>
      <cdr:x>0.64422</cdr:x>
      <cdr:y>1</cdr:y>
    </cdr:to>
    <cdr:cxnSp macro="">
      <cdr:nvCxnSpPr>
        <cdr:cNvPr id="12" name="Straight Connector 11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/>
      </cdr:nvCxnSpPr>
      <cdr:spPr>
        <a:xfrm xmlns:a="http://schemas.openxmlformats.org/drawingml/2006/main">
          <a:off x="3810573" y="1835652"/>
          <a:ext cx="0" cy="14028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0.4081</cdr:x>
      <cdr:y>0.68503</cdr:y>
    </cdr:from>
    <cdr:to>
      <cdr:x>0.47631</cdr:x>
      <cdr:y>1</cdr:y>
    </cdr:to>
    <cdr:cxnSp macro="">
      <cdr:nvCxnSpPr>
        <cdr:cNvPr id="14" name="Straight Connector 13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>
          <a:stCxn xmlns:a="http://schemas.openxmlformats.org/drawingml/2006/main" id="3" idx="5"/>
        </cdr:cNvCxnSpPr>
      </cdr:nvCxnSpPr>
      <cdr:spPr>
        <a:xfrm xmlns:a="http://schemas.openxmlformats.org/drawingml/2006/main" flipH="1">
          <a:off x="2413896" y="2218485"/>
          <a:ext cx="403504" cy="1020015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0.81143</cdr:x>
      <cdr:y>0.56682</cdr:y>
    </cdr:from>
    <cdr:to>
      <cdr:x>0.86272</cdr:x>
      <cdr:y>1</cdr:y>
    </cdr:to>
    <cdr:cxnSp macro="">
      <cdr:nvCxnSpPr>
        <cdr:cNvPr id="17" name="Straight Connector 16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/>
      </cdr:nvCxnSpPr>
      <cdr:spPr>
        <a:xfrm xmlns:a="http://schemas.openxmlformats.org/drawingml/2006/main">
          <a:off x="4799618" y="1886452"/>
          <a:ext cx="303420" cy="140284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0.13868</cdr:x>
      <cdr:y>0.74459</cdr:y>
    </cdr:from>
    <cdr:to>
      <cdr:x>0.31907</cdr:x>
      <cdr:y>1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77E9F35F-AB3B-ECBF-D1C3-E16D487C429A}"/>
            </a:ext>
          </a:extLst>
        </cdr:cNvPr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>
          <a:off x="820287" y="2411366"/>
          <a:ext cx="1067007" cy="82713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0C1B-4E73-4C21-BD26-19FADFCFE85C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F28B-950D-4F63-BE87-0253F9B32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36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F28B-950D-4F63-BE87-0253F9B32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3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4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0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1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3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2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1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7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0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18A8C-F7B0-434D-9B74-12813277BE11}" type="datetimeFigureOut">
              <a:rPr lang="en-US" smtClean="0"/>
              <a:t>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833D-C776-4C59-A128-D76357AB8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7.png"/><Relationship Id="rId7" Type="http://schemas.openxmlformats.org/officeDocument/2006/relationships/package" Target="../embeddings/Microsoft_Excel_Worksheet1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7458-EFF2-C775-1811-4B50EC032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49" y="318340"/>
            <a:ext cx="5829300" cy="736846"/>
          </a:xfrm>
        </p:spPr>
        <p:txBody>
          <a:bodyPr/>
          <a:lstStyle/>
          <a:p>
            <a:r>
              <a:rPr lang="en-US" b="1" dirty="0">
                <a:latin typeface="+mn-lt"/>
              </a:rPr>
              <a:t>Solar Power Proposal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52920F-A114-EEA6-0CB7-00EF0C7F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8" y="8233507"/>
            <a:ext cx="3890010" cy="1215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610286-7FB8-B6B7-E46A-3492478CA90A}"/>
              </a:ext>
            </a:extLst>
          </p:cNvPr>
          <p:cNvSpPr txBox="1"/>
          <p:nvPr/>
        </p:nvSpPr>
        <p:spPr>
          <a:xfrm>
            <a:off x="1441853" y="9448800"/>
            <a:ext cx="397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www.entropy.solar                0877221100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663D5-B4FA-EB98-79C8-A70A3FB48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71219"/>
            <a:ext cx="6858000" cy="4851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9803DC-1228-F408-FD08-7C827283F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27" y="1405509"/>
            <a:ext cx="57150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C1E07F56-AB41-4A8E-4649-0F1EF66A8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934"/>
            <a:ext cx="6858000" cy="47402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CFF45A-4018-80A7-17B3-FCF8188C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Recommended solar system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35k-70k)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A981F-EAAB-8FCB-9076-4590AA71C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60" y="5959282"/>
            <a:ext cx="5915025" cy="1283476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50kW grid tie system</a:t>
            </a:r>
          </a:p>
          <a:p>
            <a:pPr marL="0" indent="0">
              <a:buNone/>
            </a:pPr>
            <a:r>
              <a:rPr lang="en-US" dirty="0"/>
              <a:t>50kW monocrystalline array   </a:t>
            </a:r>
            <a:r>
              <a:rPr lang="en-US" sz="2000" b="1" dirty="0"/>
              <a:t>30 year </a:t>
            </a:r>
            <a:r>
              <a:rPr lang="en-US" dirty="0"/>
              <a:t>warranty</a:t>
            </a:r>
          </a:p>
          <a:p>
            <a:pPr marL="0" indent="0">
              <a:buNone/>
            </a:pPr>
            <a:r>
              <a:rPr lang="en-US" dirty="0"/>
              <a:t>50 kW inverter PEA approved 5 -10 year warranty</a:t>
            </a:r>
          </a:p>
          <a:p>
            <a:pPr marL="0" indent="0">
              <a:buNone/>
            </a:pPr>
            <a:r>
              <a:rPr lang="en-US" dirty="0"/>
              <a:t>Array 91 modules in 5 strings 4 MPPTs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88AA16D-0254-AC27-87E1-77A2E0181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26252"/>
              </p:ext>
            </p:extLst>
          </p:nvPr>
        </p:nvGraphicFramePr>
        <p:xfrm>
          <a:off x="410961" y="7598586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1156725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5809430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586142842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67058979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39723448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4255343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726336711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341316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System cost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699,950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saving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504,149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Payback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896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7F8CBC52-78F7-5FCD-0432-5D5C56B75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76" y="8526045"/>
            <a:ext cx="2728910" cy="85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F48E49-2F2D-CDCD-C3FB-72C6855E2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9" y="8526045"/>
            <a:ext cx="2554256" cy="9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3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8A69EC-0C03-4FB9-B2DC-6A9627A63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635" y="928168"/>
            <a:ext cx="6017007" cy="4418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C7182-719D-270F-9DDD-11635238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" y="5378730"/>
            <a:ext cx="6858000" cy="587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ED28ED3-38C0-C213-1E5A-F51A5ECEB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" y="5948254"/>
            <a:ext cx="6823710" cy="40791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3324D23-F82A-EB79-4675-D2E4C78CE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01102"/>
              </p:ext>
            </p:extLst>
          </p:nvPr>
        </p:nvGraphicFramePr>
        <p:xfrm>
          <a:off x="620952" y="6540258"/>
          <a:ext cx="5570375" cy="2522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7248">
                  <a:extLst>
                    <a:ext uri="{9D8B030D-6E8A-4147-A177-3AD203B41FA5}">
                      <a16:colId xmlns:a16="http://schemas.microsoft.com/office/drawing/2014/main" val="936546427"/>
                    </a:ext>
                  </a:extLst>
                </a:gridCol>
                <a:gridCol w="953625">
                  <a:extLst>
                    <a:ext uri="{9D8B030D-6E8A-4147-A177-3AD203B41FA5}">
                      <a16:colId xmlns:a16="http://schemas.microsoft.com/office/drawing/2014/main" val="3431454064"/>
                    </a:ext>
                  </a:extLst>
                </a:gridCol>
                <a:gridCol w="923350">
                  <a:extLst>
                    <a:ext uri="{9D8B030D-6E8A-4147-A177-3AD203B41FA5}">
                      <a16:colId xmlns:a16="http://schemas.microsoft.com/office/drawing/2014/main" val="145207819"/>
                    </a:ext>
                  </a:extLst>
                </a:gridCol>
                <a:gridCol w="893076">
                  <a:extLst>
                    <a:ext uri="{9D8B030D-6E8A-4147-A177-3AD203B41FA5}">
                      <a16:colId xmlns:a16="http://schemas.microsoft.com/office/drawing/2014/main" val="2513387291"/>
                    </a:ext>
                  </a:extLst>
                </a:gridCol>
                <a:gridCol w="893076">
                  <a:extLst>
                    <a:ext uri="{9D8B030D-6E8A-4147-A177-3AD203B41FA5}">
                      <a16:colId xmlns:a16="http://schemas.microsoft.com/office/drawing/2014/main" val="2607596815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50 kW system savings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17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Summer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Autumn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Winter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Spring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3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Power saving (kWh/day)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272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256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311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649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Saving /day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1330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1252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1524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1570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75014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Quarterly saving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121,062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113,927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138,675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142,911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7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Annual saving (B)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516,575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99479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FBE7C5-2311-07DF-A51F-D56BB28EBF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360516"/>
              </p:ext>
            </p:extLst>
          </p:nvPr>
        </p:nvGraphicFramePr>
        <p:xfrm>
          <a:off x="-5175476" y="5160970"/>
          <a:ext cx="24479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448088" imgH="1343160" progId="Excel.Sheet.12">
                  <p:embed/>
                </p:oleObj>
              </mc:Choice>
              <mc:Fallback>
                <p:oleObj name="Worksheet" r:id="rId5" imgW="2448088" imgH="1343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5175476" y="5160970"/>
                        <a:ext cx="24479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9B81662-B3CC-A768-0230-BB48DF4E6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18914"/>
              </p:ext>
            </p:extLst>
          </p:nvPr>
        </p:nvGraphicFramePr>
        <p:xfrm>
          <a:off x="-3645255" y="3195557"/>
          <a:ext cx="24479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448088" imgH="1343160" progId="Excel.Sheet.12">
                  <p:embed/>
                </p:oleObj>
              </mc:Choice>
              <mc:Fallback>
                <p:oleObj name="Worksheet" r:id="rId7" imgW="2448088" imgH="13431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645255" y="3195557"/>
                        <a:ext cx="24479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E2015743-76BE-76D8-097B-80EEB6B9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63" y="0"/>
            <a:ext cx="5915025" cy="101564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PEA saving analysis</a:t>
            </a:r>
            <a:br>
              <a:rPr lang="en-US" sz="3600" b="1" dirty="0">
                <a:latin typeface="+mn-lt"/>
              </a:rPr>
            </a:br>
            <a:r>
              <a:rPr lang="en-US" sz="2000" b="1" dirty="0">
                <a:latin typeface="+mn-lt"/>
              </a:rPr>
              <a:t>(PEA bill 35k-70k)</a:t>
            </a:r>
          </a:p>
        </p:txBody>
      </p:sp>
    </p:spTree>
    <p:extLst>
      <p:ext uri="{BB962C8B-B14F-4D97-AF65-F5344CB8AC3E}">
        <p14:creationId xmlns:p14="http://schemas.microsoft.com/office/powerpoint/2010/main" val="7157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17E0D-A03C-F07E-9266-DAF3C4A61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46D269-CBBF-F764-1F05-918416C37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177"/>
            <a:ext cx="6858000" cy="47579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760818-0A0B-0FD3-CFF4-B93307A4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6454"/>
            <a:ext cx="5915025" cy="1015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latin typeface="+mn-lt"/>
              </a:rPr>
              <a:t>Inverter/ array configuration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(system parameter check)</a:t>
            </a:r>
            <a:br>
              <a:rPr lang="en-US" sz="3600" b="1" dirty="0">
                <a:latin typeface="+mn-lt"/>
              </a:rPr>
            </a:br>
            <a:endParaRPr lang="en-US" sz="2000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3A1B8-6E73-6D9C-1A78-9CC92B5C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6" y="6684083"/>
            <a:ext cx="5915025" cy="123639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5 independent strings on 4 MPPTs</a:t>
            </a:r>
          </a:p>
          <a:p>
            <a:pPr marL="0" indent="0">
              <a:buNone/>
            </a:pPr>
            <a:r>
              <a:rPr lang="en-US" sz="1400" dirty="0"/>
              <a:t>3 strings available for future</a:t>
            </a:r>
          </a:p>
          <a:p>
            <a:pPr marL="0" indent="0">
              <a:buNone/>
            </a:pPr>
            <a:r>
              <a:rPr lang="en-US" sz="1400" dirty="0"/>
              <a:t>Array 91 modules in 5 strings 4 MPPTs</a:t>
            </a:r>
          </a:p>
          <a:p>
            <a:pPr marL="0" indent="0">
              <a:buNone/>
            </a:pPr>
            <a:r>
              <a:rPr lang="en-US" sz="1400" dirty="0"/>
              <a:t>Voltage max 953 Vdc within 1100 Vdc limit (MPPT 4)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638BCA-F422-4757-EA87-09FBBF7231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525039"/>
              </p:ext>
            </p:extLst>
          </p:nvPr>
        </p:nvGraphicFramePr>
        <p:xfrm>
          <a:off x="7184986" y="7551933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115672545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525809430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586142842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67058979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39723448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4255343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3726336711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3413164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System cost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699,950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 saving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504,149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RoI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Payback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 months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398969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AE067A7-73A7-6A86-2D7A-527D7D09D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76" y="8526045"/>
            <a:ext cx="2728910" cy="85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9AAC0E-70B2-DE07-18FE-5682C3548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9" y="8526045"/>
            <a:ext cx="2554256" cy="9408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82A561-EAAA-70D0-671E-29C4820B2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52606"/>
            <a:ext cx="1216592" cy="1726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21E9C1A-E314-72BC-6857-BAE14A7491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5676" y="1984434"/>
            <a:ext cx="1233524" cy="1189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63D8B0-7746-6E53-C21C-DF90DAD2F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5491" y="5079313"/>
            <a:ext cx="1086398" cy="10508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80842B-EA11-13F0-61C9-BA2A2CCD24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9879" y="3915640"/>
            <a:ext cx="1174995" cy="11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74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07991-361A-035C-3807-EEA6948A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889915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Long term benefits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1A3D41-73D2-4F1C-808D-129BEBE68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275783"/>
              </p:ext>
            </p:extLst>
          </p:nvPr>
        </p:nvGraphicFramePr>
        <p:xfrm>
          <a:off x="471485" y="1257300"/>
          <a:ext cx="5915025" cy="323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FF300B-31BF-A0F5-BB52-0CA6D7EC1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777053"/>
              </p:ext>
            </p:extLst>
          </p:nvPr>
        </p:nvGraphicFramePr>
        <p:xfrm>
          <a:off x="530551" y="4508318"/>
          <a:ext cx="612362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913234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838671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643744756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06388614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1423572935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3176455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2183303134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097815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1.83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4.13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15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6.41 Mil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8.45 Mil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200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F51C1-A9BF-B765-DC72-97417BDDD799}"/>
              </a:ext>
            </a:extLst>
          </p:cNvPr>
          <p:cNvSpPr txBox="1"/>
          <p:nvPr/>
        </p:nvSpPr>
        <p:spPr>
          <a:xfrm>
            <a:off x="517202" y="5592060"/>
            <a:ext cx="5915025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10.5 million baht net benefit over 25 year life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8E803D-8071-FE18-BD87-E0E777A9A6EA}"/>
              </a:ext>
            </a:extLst>
          </p:cNvPr>
          <p:cNvSpPr txBox="1">
            <a:spLocks/>
          </p:cNvSpPr>
          <p:nvPr/>
        </p:nvSpPr>
        <p:spPr>
          <a:xfrm>
            <a:off x="471484" y="6098367"/>
            <a:ext cx="5915025" cy="889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+mn-lt"/>
              </a:rPr>
              <a:t>Support service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67CD7EE-BDD2-D7D6-6A8F-78923739D4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1108"/>
              </p:ext>
            </p:extLst>
          </p:nvPr>
        </p:nvGraphicFramePr>
        <p:xfrm>
          <a:off x="517202" y="6880265"/>
          <a:ext cx="6123625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627">
                  <a:extLst>
                    <a:ext uri="{9D8B030D-6E8A-4147-A177-3AD203B41FA5}">
                      <a16:colId xmlns:a16="http://schemas.microsoft.com/office/drawing/2014/main" val="91323486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260838671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643744756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1063886148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1423572935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317645567"/>
                    </a:ext>
                  </a:extLst>
                </a:gridCol>
                <a:gridCol w="1315281">
                  <a:extLst>
                    <a:ext uri="{9D8B030D-6E8A-4147-A177-3AD203B41FA5}">
                      <a16:colId xmlns:a16="http://schemas.microsoft.com/office/drawing/2014/main" val="2183303134"/>
                    </a:ext>
                  </a:extLst>
                </a:gridCol>
                <a:gridCol w="215625">
                  <a:extLst>
                    <a:ext uri="{9D8B030D-6E8A-4147-A177-3AD203B41FA5}">
                      <a16:colId xmlns:a16="http://schemas.microsoft.com/office/drawing/2014/main" val="2097815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wifi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monitoring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Unlimited service calls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 year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Free cleaning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Lifetime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Warranty claims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222001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29CB4BA-F036-A858-512C-1B8A63552524}"/>
              </a:ext>
            </a:extLst>
          </p:cNvPr>
          <p:cNvSpPr txBox="1"/>
          <p:nvPr/>
        </p:nvSpPr>
        <p:spPr>
          <a:xfrm>
            <a:off x="517202" y="8148981"/>
            <a:ext cx="59150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Continued support package year 2 + at 1% system cost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E2755-CE7A-F429-BF49-5F35710DC3D7}"/>
              </a:ext>
            </a:extLst>
          </p:cNvPr>
          <p:cNvSpPr txBox="1"/>
          <p:nvPr/>
        </p:nvSpPr>
        <p:spPr>
          <a:xfrm>
            <a:off x="1651518" y="1968759"/>
            <a:ext cx="2467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Assumes 1% array degradation/ year</a:t>
            </a:r>
          </a:p>
          <a:p>
            <a:r>
              <a:rPr lang="en-US" sz="1200" dirty="0"/>
              <a:t>New inverter years 10 and 20</a:t>
            </a:r>
          </a:p>
        </p:txBody>
      </p:sp>
    </p:spTree>
    <p:extLst>
      <p:ext uri="{BB962C8B-B14F-4D97-AF65-F5344CB8AC3E}">
        <p14:creationId xmlns:p14="http://schemas.microsoft.com/office/powerpoint/2010/main" val="307081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F872-6273-EC11-5FB4-BA95ABA7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251833"/>
            <a:ext cx="5915025" cy="8773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+mn-lt"/>
              </a:rPr>
              <a:t>Additional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17992-3FDF-1700-D761-2E1DC187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602745"/>
            <a:ext cx="6858000" cy="3667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C21C56-37DD-6677-5120-18FCD6FA366D}"/>
              </a:ext>
            </a:extLst>
          </p:cNvPr>
          <p:cNvSpPr txBox="1"/>
          <p:nvPr/>
        </p:nvSpPr>
        <p:spPr>
          <a:xfrm>
            <a:off x="1975973" y="1038578"/>
            <a:ext cx="2906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Marketing Benefits</a:t>
            </a:r>
          </a:p>
          <a:p>
            <a:pPr algn="ctr"/>
            <a:r>
              <a:rPr lang="en-US" sz="1200" dirty="0"/>
              <a:t>Promote clean sustainability as a core 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3BCD67-F885-8B35-4464-7F32C646E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337" y="1598257"/>
            <a:ext cx="4823461" cy="3469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A43C14-E09B-C7AE-6668-6F27D2AEC1E8}"/>
              </a:ext>
            </a:extLst>
          </p:cNvPr>
          <p:cNvSpPr txBox="1"/>
          <p:nvPr/>
        </p:nvSpPr>
        <p:spPr>
          <a:xfrm>
            <a:off x="1701533" y="5104135"/>
            <a:ext cx="29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Shading Benefits</a:t>
            </a:r>
          </a:p>
          <a:p>
            <a:pPr algn="ctr"/>
            <a:r>
              <a:rPr lang="en-US" sz="1200" dirty="0"/>
              <a:t>Reduced AC demand due to passive shading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A9838A-238C-D646-C513-61217F8291D5}"/>
              </a:ext>
            </a:extLst>
          </p:cNvPr>
          <p:cNvCxnSpPr>
            <a:cxnSpLocks/>
          </p:cNvCxnSpPr>
          <p:nvPr/>
        </p:nvCxnSpPr>
        <p:spPr>
          <a:xfrm flipV="1">
            <a:off x="1508760" y="5952485"/>
            <a:ext cx="4023360" cy="8483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4AE2DE48-36B7-1D65-D7BB-6A64C418C57C}"/>
              </a:ext>
            </a:extLst>
          </p:cNvPr>
          <p:cNvSpPr/>
          <p:nvPr/>
        </p:nvSpPr>
        <p:spPr>
          <a:xfrm rot="20856312">
            <a:off x="2408477" y="6231896"/>
            <a:ext cx="1611630" cy="914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55A0BEF-32E0-6015-7051-50144C85E5A4}"/>
              </a:ext>
            </a:extLst>
          </p:cNvPr>
          <p:cNvSpPr/>
          <p:nvPr/>
        </p:nvSpPr>
        <p:spPr>
          <a:xfrm rot="3745283">
            <a:off x="2171700" y="6008178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7BD4C66-DB0B-15D0-A322-943105E4F464}"/>
              </a:ext>
            </a:extLst>
          </p:cNvPr>
          <p:cNvSpPr/>
          <p:nvPr/>
        </p:nvSpPr>
        <p:spPr>
          <a:xfrm rot="3745283">
            <a:off x="2812538" y="5873088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6BEEDA9-79C1-D923-ADBB-68170B4D0D18}"/>
              </a:ext>
            </a:extLst>
          </p:cNvPr>
          <p:cNvSpPr/>
          <p:nvPr/>
        </p:nvSpPr>
        <p:spPr>
          <a:xfrm rot="3745283">
            <a:off x="3365082" y="5750977"/>
            <a:ext cx="491490" cy="191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49686E0-67F1-EB8A-2962-E34D02389CA8}"/>
              </a:ext>
            </a:extLst>
          </p:cNvPr>
          <p:cNvSpPr/>
          <p:nvPr/>
        </p:nvSpPr>
        <p:spPr>
          <a:xfrm rot="17479277">
            <a:off x="2577570" y="6033466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16EE924-CDD8-2EC8-2DB1-66BC8390AC12}"/>
              </a:ext>
            </a:extLst>
          </p:cNvPr>
          <p:cNvSpPr/>
          <p:nvPr/>
        </p:nvSpPr>
        <p:spPr>
          <a:xfrm rot="17479277">
            <a:off x="3175798" y="5949171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DAAD248A-E300-C2D8-AC1D-1A7B4641761D}"/>
              </a:ext>
            </a:extLst>
          </p:cNvPr>
          <p:cNvSpPr/>
          <p:nvPr/>
        </p:nvSpPr>
        <p:spPr>
          <a:xfrm rot="17479277">
            <a:off x="3760260" y="5836416"/>
            <a:ext cx="317515" cy="1110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5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0F9F6-D27C-B7DB-34D8-8F0E7C34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816"/>
            <a:ext cx="6858000" cy="934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39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6244</TotalTime>
  <Words>262</Words>
  <Application>Microsoft Office PowerPoint</Application>
  <PresentationFormat>A4 Paper (210x297 mm)</PresentationFormat>
  <Paragraphs>96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Microsoft Excel Worksheet</vt:lpstr>
      <vt:lpstr>Solar Power Proposal</vt:lpstr>
      <vt:lpstr>Recommended solar system (PEA bill 35k-70k)</vt:lpstr>
      <vt:lpstr>PEA saving analysis (PEA bill 35k-70k)</vt:lpstr>
      <vt:lpstr>Inverter/ array configuration (system parameter check) </vt:lpstr>
      <vt:lpstr>Long term benefits</vt:lpstr>
      <vt:lpstr>Additional benefits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Entropy Airlines</dc:creator>
  <cp:lastModifiedBy>Entropy Airlines</cp:lastModifiedBy>
  <cp:revision>19</cp:revision>
  <dcterms:created xsi:type="dcterms:W3CDTF">2025-02-02T02:06:33Z</dcterms:created>
  <dcterms:modified xsi:type="dcterms:W3CDTF">2025-02-21T23:48:34Z</dcterms:modified>
</cp:coreProperties>
</file>