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4" r:id="rId9"/>
    <p:sldId id="263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 dirty="0"/>
              <a:t>Cumulative saving over system life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181459</c:v>
                </c:pt>
                <c:pt idx="1">
                  <c:v>181459</c:v>
                </c:pt>
                <c:pt idx="2">
                  <c:v>181459</c:v>
                </c:pt>
                <c:pt idx="3">
                  <c:v>181459</c:v>
                </c:pt>
                <c:pt idx="4">
                  <c:v>181459</c:v>
                </c:pt>
                <c:pt idx="5">
                  <c:v>181459</c:v>
                </c:pt>
                <c:pt idx="6">
                  <c:v>181459</c:v>
                </c:pt>
                <c:pt idx="7">
                  <c:v>181459</c:v>
                </c:pt>
                <c:pt idx="8">
                  <c:v>181459</c:v>
                </c:pt>
                <c:pt idx="9">
                  <c:v>181459</c:v>
                </c:pt>
                <c:pt idx="10">
                  <c:v>240459</c:v>
                </c:pt>
                <c:pt idx="11">
                  <c:v>240459</c:v>
                </c:pt>
                <c:pt idx="12">
                  <c:v>240459</c:v>
                </c:pt>
                <c:pt idx="13">
                  <c:v>240459</c:v>
                </c:pt>
                <c:pt idx="14">
                  <c:v>240459</c:v>
                </c:pt>
                <c:pt idx="15">
                  <c:v>240459</c:v>
                </c:pt>
                <c:pt idx="16">
                  <c:v>240459</c:v>
                </c:pt>
                <c:pt idx="17">
                  <c:v>240459</c:v>
                </c:pt>
                <c:pt idx="18">
                  <c:v>240459</c:v>
                </c:pt>
                <c:pt idx="19">
                  <c:v>240459</c:v>
                </c:pt>
                <c:pt idx="20">
                  <c:v>299459</c:v>
                </c:pt>
                <c:pt idx="21">
                  <c:v>299459</c:v>
                </c:pt>
                <c:pt idx="22">
                  <c:v>299459</c:v>
                </c:pt>
                <c:pt idx="23">
                  <c:v>299459</c:v>
                </c:pt>
                <c:pt idx="24">
                  <c:v>299459</c:v>
                </c:pt>
                <c:pt idx="25">
                  <c:v>299459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29-4AFD-915A-FA4EA77660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0</c:v>
                </c:pt>
                <c:pt idx="1">
                  <c:v>93645</c:v>
                </c:pt>
                <c:pt idx="2">
                  <c:v>186353.55</c:v>
                </c:pt>
                <c:pt idx="3">
                  <c:v>278125.64999999997</c:v>
                </c:pt>
                <c:pt idx="4">
                  <c:v>368961.29999999993</c:v>
                </c:pt>
                <c:pt idx="5">
                  <c:v>458860.49999999994</c:v>
                </c:pt>
                <c:pt idx="6">
                  <c:v>547823.25</c:v>
                </c:pt>
                <c:pt idx="7">
                  <c:v>635849.55000000005</c:v>
                </c:pt>
                <c:pt idx="8">
                  <c:v>722939.4</c:v>
                </c:pt>
                <c:pt idx="9">
                  <c:v>809092.8</c:v>
                </c:pt>
                <c:pt idx="10">
                  <c:v>894309.75</c:v>
                </c:pt>
                <c:pt idx="11">
                  <c:v>978590.25</c:v>
                </c:pt>
                <c:pt idx="12">
                  <c:v>1061934.3</c:v>
                </c:pt>
                <c:pt idx="13">
                  <c:v>1144341.9000000001</c:v>
                </c:pt>
                <c:pt idx="14">
                  <c:v>1225813.05</c:v>
                </c:pt>
                <c:pt idx="15">
                  <c:v>1306347.75</c:v>
                </c:pt>
                <c:pt idx="16">
                  <c:v>1385946</c:v>
                </c:pt>
                <c:pt idx="17">
                  <c:v>1464607.8</c:v>
                </c:pt>
                <c:pt idx="18">
                  <c:v>1542333.1500000001</c:v>
                </c:pt>
                <c:pt idx="19">
                  <c:v>1619122.05</c:v>
                </c:pt>
                <c:pt idx="20">
                  <c:v>1694974.5</c:v>
                </c:pt>
                <c:pt idx="21">
                  <c:v>1769890.5</c:v>
                </c:pt>
                <c:pt idx="22">
                  <c:v>1843870.05</c:v>
                </c:pt>
                <c:pt idx="23">
                  <c:v>1916913.1500000001</c:v>
                </c:pt>
                <c:pt idx="24">
                  <c:v>1989019.8</c:v>
                </c:pt>
                <c:pt idx="25">
                  <c:v>2060190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29-4AFD-915A-FA4EA7766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559248"/>
        <c:axId val="371549168"/>
      </c:lineChart>
      <c:catAx>
        <c:axId val="37155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49168"/>
        <c:crosses val="autoZero"/>
        <c:auto val="1"/>
        <c:lblAlgn val="ctr"/>
        <c:lblOffset val="100"/>
        <c:noMultiLvlLbl val="0"/>
      </c:catAx>
      <c:valAx>
        <c:axId val="37154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5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5T23:32:13.1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24575,'6'0'0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5T23:32:49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828 1240 24575,'0'1'0,"1"0"0,0 0 0,-1 0 0,1-1 0,0 1 0,-1 0 0,1 0 0,0 0 0,0-1 0,0 1 0,0-1 0,0 1 0,0 0 0,0-1 0,0 0 0,0 1 0,0-1 0,0 0 0,0 1 0,0-1 0,0 0 0,2 0 0,33 6 0,-30-5 0,163 12 0,239-11 0,-186-5 0,-99 5 0,-33 0 0,0-3 0,98-14 0,-47 0 0,1 6 0,153 10 0,-98 2 0,2410-3 0,-2583-1 0,-1-2 0,42-9 0,-40 6 0,1 2 0,29-2 0,-18 5 0,18 0 0,108-16 0,-137 11 0,-1-1 0,0-1 0,0-2 0,0 0 0,33-20 0,106-79 0,-139 91 0,4-3 0,0 0 0,-2-2 0,0-1 0,29-35 0,-52 52 0,1 0 0,-1-1 0,0 0 0,-1 0 0,0 0 0,0 0 0,-1 0 0,0-1 0,0 1 0,0-16 0,0-10 0,-5-49 0,0 32 0,2 38 0,0-1 0,-1 1 0,-1 0 0,0 0 0,-1 0 0,0 0 0,-1 1 0,0 0 0,-1 0 0,0 0 0,-1 0 0,-1 1 0,0 0 0,0 1 0,-1 0 0,-13-12 0,-8-4 0,-1 1 0,-1 2 0,-1 1 0,-45-22 0,63 38 0,1 1 0,-1 0 0,-1 1 0,1 1 0,0 0 0,-1 1 0,0 1 0,-17 0 0,-22-2 0,-698-20 0,649 23 0,52-2 0,-58-10 0,-22-2 0,-334 10 0,280 5 0,139-3 0,-68-12 0,66 6 0,-61-1 0,-21 10 0,36 1 0,-147-16 0,-150-40 0,298 41 0,52 5 0,-72-2 0,-746 12 0,823 0 0,-1 1 0,-37 9 0,-34 5 0,-98 15 0,82-9 0,99-19 0,-263 32 0,149-23 0,-105 4 0,221-15 0,-1 2 0,1 1 0,0 0 0,0 2 0,1 1 0,0 1 0,-29 15 0,-43 16 0,50-25 0,1-1 0,-2-3 0,-57 8 0,98-19 0,0 1 0,0 0 0,0 1 0,0-1 0,0 1 0,1 0 0,-1 0 0,1 1 0,-1-1 0,1 1 0,0 0 0,0 0 0,0 0 0,0 1 0,1-1 0,-1 1 0,1 0 0,0 0 0,0 0 0,0 1 0,1-1 0,-4 10 0,-2 7 0,1 0 0,1 0 0,1 1 0,-3 23 0,1-1 0,-3 20 0,4 0 0,4 124 0,3-126 0,-1-57 0,0 0 0,0 0 0,0 0 0,1-1 0,0 1 0,0 0 0,0 0 0,4 7 0,-4-9 0,1-1 0,0 1 0,0-1 0,0 0 0,0 0 0,0 0 0,0 0 0,0 0 0,1 0 0,-1-1 0,1 1 0,0-1 0,-1 1 0,1-1 0,0 0 0,4 1 0,33 7 0,0-2 0,1-2 0,0-1 0,0-2 0,50-5 0,-28 2 0,61-2 0,-48 0 0,126 10 0,-195-6 0,-1 0 0,0 0 0,1 0 0,-1 1 0,0 0 0,0 0 0,0 1 0,0-1 0,-1 1 0,1 0 0,-1 1 0,1 0 0,-1-1 0,8 9 0,-8-5 0,0-1 0,-1 1 0,0 0 0,0 1 0,-1-1 0,0 0 0,0 1 0,-1 0 0,1-1 0,-2 1 0,2 9 0,-2-7-113,0-4-12,0 1 0,0 0-1,1 0 1,0-1 0,0 1 0,0-1 0,1 0-1,0 0 1,5 9 0,6 1-6701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5T23:54:18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835 1468 24575,'1'-2'0,"0"1"0,0 0 0,0 0 0,-1 0 0,1 0 0,0-1 0,1 1 0,-1 1 0,0-1 0,0 0 0,0 0 0,0 0 0,1 0 0,-1 1 0,0-1 0,1 1 0,-1-1 0,1 1 0,-1-1 0,0 1 0,1 0 0,-1 0 0,3 0 0,5-3 0,89-24 0,120-16 0,104 1 0,-106 17 0,24 2 0,314 13 0,-521 10 0,1061 1 0,-864-17 0,-31 0 0,42 1 0,68-2 0,-58 0 0,-15 1 0,-170 14 0,0-3 0,114-24 0,-139 21 0,-14 4 0,-1-1 0,0-1 0,0-2 0,-1 0 0,0-2 0,-1 0 0,44-26 0,-38 15 0,-1-1 0,-1-1 0,-1-2 0,-1 0 0,-1-2 0,-1-1 0,30-45 0,-45 55 0,0 0 0,-2-1 0,0 1 0,-1-2 0,-1 1 0,-1 0 0,0-1 0,0-24 0,-4-168 0,-3 104 0,3 97 0,0 1 0,0-1 0,-1 0 0,-1 0 0,0 0 0,0 0 0,-1 1 0,-1-1 0,-5-12 0,5 18 0,1 0 0,0 0 0,-1 1 0,0-1 0,0 1 0,0 0 0,-1 0 0,1 0 0,-1 1 0,0 0 0,0 0 0,0 0 0,-1 0 0,1 1 0,-1 0 0,1 0 0,-1 0 0,-11-1 0,-200-35 0,39 15 0,-14-2 0,124 16 0,0 3 0,-1 3 0,-73 7 0,9-2 0,-2976-2 0,2476 55 0,454-33 0,-114-3 0,186-15 0,43 3 0,0 3 0,0 2 0,-85 28 0,87-22 0,57-17 0,-1 1 0,1 0 0,0 1 0,0-1 0,1 1 0,-1 0 0,0 0 0,1 1 0,0-1 0,0 1 0,0 0 0,0 0 0,1 0 0,-1 1 0,1-1 0,0 1 0,0 0 0,1 0 0,0 0 0,-1 0 0,2 0 0,-1 0 0,0 1 0,1-1 0,0 6 0,-3 17 0,2 0 0,1 0 0,5 53 0,-1-26 0,-2-15 0,12 68 0,-11-93 0,2-1 0,0 1 0,0 0 0,1-1 0,1 0 0,1 0 0,14 23 0,-5-20 0,1 0 0,0 0 0,1-2 0,1 0 0,1-2 0,0 0 0,34 16 0,28 21 0,-34-20 0,0-2 0,2-3 0,72 27 0,164 34 0,-33-16 0,-194-54 0,104 23 0,139 24 0,-197-45-58,166 24-1249,-222-37-5519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0C1B-4E73-4C21-BD26-19FADFCFE85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6F28B-950D-4F63-BE87-0253F9B32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F28B-950D-4F63-BE87-0253F9B32D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3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4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0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3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3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2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7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18A8C-F7B0-434D-9B74-12813277BE1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7458-EFF2-C775-1811-4B50EC032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49" y="318340"/>
            <a:ext cx="5829300" cy="73684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Solar Power Proposal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2920F-A114-EEA6-0CB7-00EF0C7F0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8" y="8233507"/>
            <a:ext cx="3890010" cy="1215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610286-7FB8-B6B7-E46A-3492478CA90A}"/>
              </a:ext>
            </a:extLst>
          </p:cNvPr>
          <p:cNvSpPr txBox="1"/>
          <p:nvPr/>
        </p:nvSpPr>
        <p:spPr>
          <a:xfrm>
            <a:off x="1441853" y="9448800"/>
            <a:ext cx="397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www.entropy.solar                0877221100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43EE9-D073-96B9-4597-1EB12ABF9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7316"/>
            <a:ext cx="6857999" cy="43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F45A-4018-80A7-17B3-FCF8188C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01564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Recommended solar system</a:t>
            </a:r>
            <a:br>
              <a:rPr lang="en-US" sz="3600" b="1" dirty="0">
                <a:latin typeface="+mn-lt"/>
              </a:rPr>
            </a:br>
            <a:r>
              <a:rPr lang="en-US" sz="2000" b="1" dirty="0">
                <a:latin typeface="+mn-lt"/>
              </a:rPr>
              <a:t>(PEA bill 12k)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8AA16D-0254-AC27-87E1-77A2E0181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89073"/>
              </p:ext>
            </p:extLst>
          </p:nvPr>
        </p:nvGraphicFramePr>
        <p:xfrm>
          <a:off x="367185" y="8177835"/>
          <a:ext cx="61236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11567254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25809430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586142842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67058979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39723448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4255343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726336711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3413164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System cost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181,287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 saving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93,645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RoI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52%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Payback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23 months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98969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F8CBC52-78F7-5FCD-0432-5D5C56B75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8952320"/>
            <a:ext cx="2728910" cy="85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85394-183B-ED4A-655F-B1C0E4148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17535"/>
            <a:ext cx="6857999" cy="4331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EE707D-E61F-F095-2342-B069C9AFBA98}"/>
              </a:ext>
            </a:extLst>
          </p:cNvPr>
          <p:cNvSpPr txBox="1"/>
          <p:nvPr/>
        </p:nvSpPr>
        <p:spPr>
          <a:xfrm>
            <a:off x="1357050" y="1816968"/>
            <a:ext cx="414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limited by roof area to 17 modules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75E5E43-6A1C-191D-A4B4-A6EEDA3FC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68057"/>
            <a:ext cx="2381582" cy="4953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4BA14D-F97C-6D4A-E4E7-BBAA5CE9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272" y="3668057"/>
            <a:ext cx="2333951" cy="533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5207A0-A504-2A4E-93D0-A1DEB576A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640" y="2471009"/>
            <a:ext cx="2743583" cy="5811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A981F-EAAB-8FCB-9076-4590AA71C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4" y="6684599"/>
            <a:ext cx="5915025" cy="128347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11kW grid tie system</a:t>
            </a:r>
          </a:p>
          <a:p>
            <a:pPr marL="0" indent="0">
              <a:buNone/>
            </a:pPr>
            <a:r>
              <a:rPr lang="en-US" dirty="0"/>
              <a:t>9.5kW monocrystalline array   </a:t>
            </a:r>
            <a:r>
              <a:rPr lang="en-US" sz="2000" b="1" dirty="0"/>
              <a:t>30 year </a:t>
            </a:r>
            <a:r>
              <a:rPr lang="en-US" dirty="0"/>
              <a:t>warranty</a:t>
            </a:r>
          </a:p>
          <a:p>
            <a:pPr marL="0" indent="0">
              <a:buNone/>
            </a:pPr>
            <a:r>
              <a:rPr lang="en-US" dirty="0"/>
              <a:t>11 kW inverter PEA approved 10 year warranty</a:t>
            </a:r>
          </a:p>
        </p:txBody>
      </p:sp>
    </p:spTree>
    <p:extLst>
      <p:ext uri="{BB962C8B-B14F-4D97-AF65-F5344CB8AC3E}">
        <p14:creationId xmlns:p14="http://schemas.microsoft.com/office/powerpoint/2010/main" val="264013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8A69EC-0C03-4FB9-B2DC-6A9627A63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9" y="621978"/>
            <a:ext cx="6017007" cy="4622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C7182-719D-270F-9DDD-11635238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5353754"/>
            <a:ext cx="6858000" cy="587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D28ED3-38C0-C213-1E5A-F51A5ECEB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" y="5948254"/>
            <a:ext cx="6823710" cy="407911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324D23-F82A-EB79-4675-D2E4C78CE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19827"/>
              </p:ext>
            </p:extLst>
          </p:nvPr>
        </p:nvGraphicFramePr>
        <p:xfrm>
          <a:off x="1040130" y="6540258"/>
          <a:ext cx="4766310" cy="252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43">
                  <a:extLst>
                    <a:ext uri="{9D8B030D-6E8A-4147-A177-3AD203B41FA5}">
                      <a16:colId xmlns:a16="http://schemas.microsoft.com/office/drawing/2014/main" val="936546427"/>
                    </a:ext>
                  </a:extLst>
                </a:gridCol>
                <a:gridCol w="815972">
                  <a:extLst>
                    <a:ext uri="{9D8B030D-6E8A-4147-A177-3AD203B41FA5}">
                      <a16:colId xmlns:a16="http://schemas.microsoft.com/office/drawing/2014/main" val="3431454064"/>
                    </a:ext>
                  </a:extLst>
                </a:gridCol>
                <a:gridCol w="790067">
                  <a:extLst>
                    <a:ext uri="{9D8B030D-6E8A-4147-A177-3AD203B41FA5}">
                      <a16:colId xmlns:a16="http://schemas.microsoft.com/office/drawing/2014/main" val="145207819"/>
                    </a:ext>
                  </a:extLst>
                </a:gridCol>
                <a:gridCol w="764164">
                  <a:extLst>
                    <a:ext uri="{9D8B030D-6E8A-4147-A177-3AD203B41FA5}">
                      <a16:colId xmlns:a16="http://schemas.microsoft.com/office/drawing/2014/main" val="2513387291"/>
                    </a:ext>
                  </a:extLst>
                </a:gridCol>
                <a:gridCol w="764164">
                  <a:extLst>
                    <a:ext uri="{9D8B030D-6E8A-4147-A177-3AD203B41FA5}">
                      <a16:colId xmlns:a16="http://schemas.microsoft.com/office/drawing/2014/main" val="260759681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 kW system savings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51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Summer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Autumn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Winter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Spring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3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Power saving (kWh)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4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Saving 90 day (B)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22750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21403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25862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26754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501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Daily saving (B)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17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3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Annual saving (B)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93645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4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7991-361A-035C-3807-EEA6948A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2" y="100044"/>
            <a:ext cx="5915025" cy="88991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Long term benefits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1A3D41-73D2-4F1C-808D-129BEBE68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905982"/>
              </p:ext>
            </p:extLst>
          </p:nvPr>
        </p:nvGraphicFramePr>
        <p:xfrm>
          <a:off x="471485" y="895739"/>
          <a:ext cx="5915025" cy="360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FF300B-31BF-A0F5-BB52-0CA6D7EC1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247425"/>
              </p:ext>
            </p:extLst>
          </p:nvPr>
        </p:nvGraphicFramePr>
        <p:xfrm>
          <a:off x="511596" y="4890457"/>
          <a:ext cx="61236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913234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0838671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643744756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06388614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1423572935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3176455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2183303134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097815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277,000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654,000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15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1.06 Mil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1.40 Mil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200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AF51C1-A9BF-B765-DC72-97417BDDD799}"/>
              </a:ext>
            </a:extLst>
          </p:cNvPr>
          <p:cNvSpPr txBox="1"/>
          <p:nvPr/>
        </p:nvSpPr>
        <p:spPr>
          <a:xfrm>
            <a:off x="517201" y="5832972"/>
            <a:ext cx="591502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1.76 million baht net benefit over 25 year life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8E803D-8071-FE18-BD87-E0E777A9A6EA}"/>
              </a:ext>
            </a:extLst>
          </p:cNvPr>
          <p:cNvSpPr txBox="1">
            <a:spLocks/>
          </p:cNvSpPr>
          <p:nvPr/>
        </p:nvSpPr>
        <p:spPr>
          <a:xfrm>
            <a:off x="471484" y="6164955"/>
            <a:ext cx="5915025" cy="889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Support service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7CD7EE-BDD2-D7D6-6A8F-78923739D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09444"/>
              </p:ext>
            </p:extLst>
          </p:nvPr>
        </p:nvGraphicFramePr>
        <p:xfrm>
          <a:off x="517202" y="6976968"/>
          <a:ext cx="612362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913234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0838671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643744756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06388614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1423572935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3176455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2183303134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097815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wifi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monitoring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Unlimited service calls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Free cleaning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Lifetime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Warranty claims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200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9CB4BA-F036-A858-512C-1B8A63552524}"/>
              </a:ext>
            </a:extLst>
          </p:cNvPr>
          <p:cNvSpPr txBox="1"/>
          <p:nvPr/>
        </p:nvSpPr>
        <p:spPr>
          <a:xfrm>
            <a:off x="517202" y="8148981"/>
            <a:ext cx="591502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Continued support package year 2 + at 1% system cost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89771-9E55-8E26-7D83-C6A04C1C316B}"/>
              </a:ext>
            </a:extLst>
          </p:cNvPr>
          <p:cNvSpPr txBox="1"/>
          <p:nvPr/>
        </p:nvSpPr>
        <p:spPr>
          <a:xfrm>
            <a:off x="471482" y="4195718"/>
            <a:ext cx="26613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Assumes</a:t>
            </a:r>
          </a:p>
          <a:p>
            <a:r>
              <a:rPr lang="en-US" sz="1100" dirty="0"/>
              <a:t>1% array degradation/ year linear warranty</a:t>
            </a:r>
          </a:p>
          <a:p>
            <a:r>
              <a:rPr lang="en-US" sz="1100" dirty="0"/>
              <a:t>Inverter replacement years 10 and 20</a:t>
            </a:r>
          </a:p>
        </p:txBody>
      </p:sp>
    </p:spTree>
    <p:extLst>
      <p:ext uri="{BB962C8B-B14F-4D97-AF65-F5344CB8AC3E}">
        <p14:creationId xmlns:p14="http://schemas.microsoft.com/office/powerpoint/2010/main" val="307081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A9BDF0-91C9-D21C-DE42-2EC78A82C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3572"/>
            <a:ext cx="6877047" cy="3929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9B59C-743E-8C9D-1871-AC4BF114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901"/>
            <a:ext cx="2410161" cy="2638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5E3749-A016-9463-5254-B6D4FDBDC9E8}"/>
              </a:ext>
            </a:extLst>
          </p:cNvPr>
          <p:cNvSpPr txBox="1"/>
          <p:nvPr/>
        </p:nvSpPr>
        <p:spPr>
          <a:xfrm>
            <a:off x="1673807" y="521900"/>
            <a:ext cx="35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Array / inverter configuration check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AB74F4-7791-2579-3CF0-1E21D231D9C3}"/>
              </a:ext>
            </a:extLst>
          </p:cNvPr>
          <p:cNvSpPr txBox="1"/>
          <p:nvPr/>
        </p:nvSpPr>
        <p:spPr>
          <a:xfrm>
            <a:off x="2655955" y="1224580"/>
            <a:ext cx="42210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need additional 100W small module </a:t>
            </a:r>
          </a:p>
          <a:p>
            <a:r>
              <a:rPr lang="en-US" dirty="0"/>
              <a:t>on panel group 2 (4 modules) to raise </a:t>
            </a:r>
          </a:p>
          <a:p>
            <a:r>
              <a:rPr lang="en-US" dirty="0" err="1"/>
              <a:t>Vmc</a:t>
            </a:r>
            <a:r>
              <a:rPr lang="en-US" dirty="0"/>
              <a:t> to &lt;150 </a:t>
            </a:r>
            <a:r>
              <a:rPr lang="en-US" dirty="0" err="1"/>
              <a:t>Vmin</a:t>
            </a:r>
            <a:endParaRPr lang="en-US" dirty="0"/>
          </a:p>
          <a:p>
            <a:endParaRPr lang="en-US" dirty="0"/>
          </a:p>
          <a:p>
            <a:r>
              <a:rPr lang="en-US" dirty="0"/>
              <a:t>Or reduce to 1 string 7 kW system with 5.5 </a:t>
            </a:r>
          </a:p>
          <a:p>
            <a:r>
              <a:rPr lang="en-US" dirty="0"/>
              <a:t>inverter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909E57-23A4-6F7A-8A40-B9999CE3F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02907"/>
            <a:ext cx="1722013" cy="1645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E2D689-CD0D-0486-199E-691DDC867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989" y="5202907"/>
            <a:ext cx="1683451" cy="164576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43D8950-941F-2880-BED9-A5BB3C6D5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87148"/>
              </p:ext>
            </p:extLst>
          </p:nvPr>
        </p:nvGraphicFramePr>
        <p:xfrm>
          <a:off x="410547" y="7420111"/>
          <a:ext cx="6036906" cy="101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510">
                  <a:extLst>
                    <a:ext uri="{9D8B030D-6E8A-4147-A177-3AD203B41FA5}">
                      <a16:colId xmlns:a16="http://schemas.microsoft.com/office/drawing/2014/main" val="1782753077"/>
                    </a:ext>
                  </a:extLst>
                </a:gridCol>
                <a:gridCol w="235115">
                  <a:extLst>
                    <a:ext uri="{9D8B030D-6E8A-4147-A177-3AD203B41FA5}">
                      <a16:colId xmlns:a16="http://schemas.microsoft.com/office/drawing/2014/main" val="1349561384"/>
                    </a:ext>
                  </a:extLst>
                </a:gridCol>
                <a:gridCol w="1323738">
                  <a:extLst>
                    <a:ext uri="{9D8B030D-6E8A-4147-A177-3AD203B41FA5}">
                      <a16:colId xmlns:a16="http://schemas.microsoft.com/office/drawing/2014/main" val="3404638743"/>
                    </a:ext>
                  </a:extLst>
                </a:gridCol>
                <a:gridCol w="235115">
                  <a:extLst>
                    <a:ext uri="{9D8B030D-6E8A-4147-A177-3AD203B41FA5}">
                      <a16:colId xmlns:a16="http://schemas.microsoft.com/office/drawing/2014/main" val="4224530553"/>
                    </a:ext>
                  </a:extLst>
                </a:gridCol>
                <a:gridCol w="1207878">
                  <a:extLst>
                    <a:ext uri="{9D8B030D-6E8A-4147-A177-3AD203B41FA5}">
                      <a16:colId xmlns:a16="http://schemas.microsoft.com/office/drawing/2014/main" val="1683031925"/>
                    </a:ext>
                  </a:extLst>
                </a:gridCol>
                <a:gridCol w="235115">
                  <a:extLst>
                    <a:ext uri="{9D8B030D-6E8A-4147-A177-3AD203B41FA5}">
                      <a16:colId xmlns:a16="http://schemas.microsoft.com/office/drawing/2014/main" val="3452321901"/>
                    </a:ext>
                  </a:extLst>
                </a:gridCol>
                <a:gridCol w="907435">
                  <a:extLst>
                    <a:ext uri="{9D8B030D-6E8A-4147-A177-3AD203B41FA5}">
                      <a16:colId xmlns:a16="http://schemas.microsoft.com/office/drawing/2014/main" val="597023530"/>
                    </a:ext>
                  </a:extLst>
                </a:gridCol>
              </a:tblGrid>
              <a:tr h="33899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Cost/kW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RoI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709375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9kW +100W module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181,287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19.39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434116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7kW/5.5 inverter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144,457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20.73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86927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CD5C519-5CD6-7740-78A1-204DCDED756B}"/>
              </a:ext>
            </a:extLst>
          </p:cNvPr>
          <p:cNvSpPr txBox="1"/>
          <p:nvPr/>
        </p:nvSpPr>
        <p:spPr>
          <a:xfrm>
            <a:off x="410547" y="8933896"/>
            <a:ext cx="3876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Prices include installation and </a:t>
            </a:r>
            <a:r>
              <a:rPr lang="en-US" sz="1400" dirty="0" err="1"/>
              <a:t>wifi</a:t>
            </a:r>
            <a:r>
              <a:rPr lang="en-US" sz="1400" dirty="0"/>
              <a:t>, exclude VAT 7%</a:t>
            </a:r>
          </a:p>
        </p:txBody>
      </p:sp>
    </p:spTree>
    <p:extLst>
      <p:ext uri="{BB962C8B-B14F-4D97-AF65-F5344CB8AC3E}">
        <p14:creationId xmlns:p14="http://schemas.microsoft.com/office/powerpoint/2010/main" val="242831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F872-6273-EC11-5FB4-BA95ABA7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251833"/>
            <a:ext cx="5915025" cy="8773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Additional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17992-3FDF-1700-D761-2E1DC187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" y="6594909"/>
            <a:ext cx="6858000" cy="3667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21C56-37DD-6677-5120-18FCD6FA366D}"/>
              </a:ext>
            </a:extLst>
          </p:cNvPr>
          <p:cNvSpPr txBox="1"/>
          <p:nvPr/>
        </p:nvSpPr>
        <p:spPr>
          <a:xfrm>
            <a:off x="2648779" y="1403544"/>
            <a:ext cx="1440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Property Value</a:t>
            </a:r>
          </a:p>
          <a:p>
            <a:pPr algn="ctr"/>
            <a:r>
              <a:rPr lang="en-US" sz="1200" dirty="0"/>
              <a:t>Adds to resale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43C14-E09B-C7AE-6668-6F27D2AEC1E8}"/>
              </a:ext>
            </a:extLst>
          </p:cNvPr>
          <p:cNvSpPr txBox="1"/>
          <p:nvPr/>
        </p:nvSpPr>
        <p:spPr>
          <a:xfrm>
            <a:off x="1953206" y="3604370"/>
            <a:ext cx="291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Shading Benefits</a:t>
            </a:r>
          </a:p>
          <a:p>
            <a:pPr algn="ctr"/>
            <a:r>
              <a:rPr lang="en-US" sz="1200" dirty="0"/>
              <a:t>Reduced AC demand due to passive shading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A9838A-238C-D646-C513-61217F8291D5}"/>
              </a:ext>
            </a:extLst>
          </p:cNvPr>
          <p:cNvCxnSpPr>
            <a:cxnSpLocks/>
          </p:cNvCxnSpPr>
          <p:nvPr/>
        </p:nvCxnSpPr>
        <p:spPr>
          <a:xfrm flipV="1">
            <a:off x="1620727" y="4813710"/>
            <a:ext cx="4023360" cy="848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AE2DE48-36B7-1D65-D7BB-6A64C418C57C}"/>
              </a:ext>
            </a:extLst>
          </p:cNvPr>
          <p:cNvSpPr/>
          <p:nvPr/>
        </p:nvSpPr>
        <p:spPr>
          <a:xfrm rot="20856312">
            <a:off x="2520444" y="5093121"/>
            <a:ext cx="1611630" cy="914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55A0BEF-32E0-6015-7051-50144C85E5A4}"/>
              </a:ext>
            </a:extLst>
          </p:cNvPr>
          <p:cNvSpPr/>
          <p:nvPr/>
        </p:nvSpPr>
        <p:spPr>
          <a:xfrm rot="3745283">
            <a:off x="2283667" y="4869403"/>
            <a:ext cx="491490" cy="191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7BD4C66-DB0B-15D0-A322-943105E4F464}"/>
              </a:ext>
            </a:extLst>
          </p:cNvPr>
          <p:cNvSpPr/>
          <p:nvPr/>
        </p:nvSpPr>
        <p:spPr>
          <a:xfrm rot="3745283">
            <a:off x="2924505" y="4734313"/>
            <a:ext cx="491490" cy="191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6BEEDA9-79C1-D923-ADBB-68170B4D0D18}"/>
              </a:ext>
            </a:extLst>
          </p:cNvPr>
          <p:cNvSpPr/>
          <p:nvPr/>
        </p:nvSpPr>
        <p:spPr>
          <a:xfrm rot="3745283">
            <a:off x="3477049" y="4612202"/>
            <a:ext cx="491490" cy="191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49686E0-67F1-EB8A-2962-E34D02389CA8}"/>
              </a:ext>
            </a:extLst>
          </p:cNvPr>
          <p:cNvSpPr/>
          <p:nvPr/>
        </p:nvSpPr>
        <p:spPr>
          <a:xfrm rot="17479277">
            <a:off x="2689537" y="4894691"/>
            <a:ext cx="317515" cy="1110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16EE924-CDD8-2EC8-2DB1-66BC8390AC12}"/>
              </a:ext>
            </a:extLst>
          </p:cNvPr>
          <p:cNvSpPr/>
          <p:nvPr/>
        </p:nvSpPr>
        <p:spPr>
          <a:xfrm rot="17479277">
            <a:off x="3287765" y="4810396"/>
            <a:ext cx="317515" cy="1110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AAD248A-E300-C2D8-AC1D-1A7B4641761D}"/>
              </a:ext>
            </a:extLst>
          </p:cNvPr>
          <p:cNvSpPr/>
          <p:nvPr/>
        </p:nvSpPr>
        <p:spPr>
          <a:xfrm rot="17479277">
            <a:off x="3872227" y="4697641"/>
            <a:ext cx="317515" cy="1110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6221D2-4D5F-53BF-9000-4EDF30F7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263"/>
            <a:ext cx="6858000" cy="93534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C599ED-9197-5094-8B06-0568571D95AB}"/>
                  </a:ext>
                </a:extLst>
              </p14:cNvPr>
              <p14:cNvContentPartPr/>
              <p14:nvPr/>
            </p14:nvContentPartPr>
            <p14:xfrm>
              <a:off x="-3989160" y="2857230"/>
              <a:ext cx="21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C599ED-9197-5094-8B06-0568571D95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998160" y="2848590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A6FF5A6-5E79-9AEA-3134-116F84022539}"/>
                  </a:ext>
                </a:extLst>
              </p14:cNvPr>
              <p14:cNvContentPartPr/>
              <p14:nvPr/>
            </p14:nvContentPartPr>
            <p14:xfrm>
              <a:off x="3405240" y="1668150"/>
              <a:ext cx="2381040" cy="466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A6FF5A6-5E79-9AEA-3134-116F840225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7600" y="1650150"/>
                <a:ext cx="2416680" cy="5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50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FE91-EB5B-1A4F-802D-81E51E42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3D440-6332-8758-5F58-AA8B062EE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1D39F-D42E-246D-83B9-151D7FA16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155"/>
            <a:ext cx="6858000" cy="93716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4634672-A8DC-A53B-D22B-40B276C61A44}"/>
                  </a:ext>
                </a:extLst>
              </p14:cNvPr>
              <p14:cNvContentPartPr/>
              <p14:nvPr/>
            </p14:nvContentPartPr>
            <p14:xfrm>
              <a:off x="3425400" y="1620270"/>
              <a:ext cx="2165400" cy="528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4634672-A8DC-A53B-D22B-40B276C61A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7400" y="1602630"/>
                <a:ext cx="2201040" cy="5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552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AEC7BB-AFC0-857C-541C-9FB70487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9364"/>
            <a:ext cx="6858000" cy="3647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F0C5D0-9D76-2402-7064-DE1EAC04EFFB}"/>
              </a:ext>
            </a:extLst>
          </p:cNvPr>
          <p:cNvSpPr txBox="1"/>
          <p:nvPr/>
        </p:nvSpPr>
        <p:spPr>
          <a:xfrm>
            <a:off x="2476912" y="491490"/>
            <a:ext cx="19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scheduling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33E80-21E3-0E98-19B2-EEDCFF584F0C}"/>
              </a:ext>
            </a:extLst>
          </p:cNvPr>
          <p:cNvSpPr txBox="1"/>
          <p:nvPr/>
        </p:nvSpPr>
        <p:spPr>
          <a:xfrm>
            <a:off x="1297968" y="1040130"/>
            <a:ext cx="4262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All components in stock, Phuket warehouse</a:t>
            </a:r>
          </a:p>
          <a:p>
            <a:pPr algn="ctr"/>
            <a:r>
              <a:rPr lang="en-US" dirty="0"/>
              <a:t>Earliest install queue date: 1 March 2025</a:t>
            </a:r>
          </a:p>
          <a:p>
            <a:pPr algn="ctr"/>
            <a:r>
              <a:rPr lang="en-US" dirty="0"/>
              <a:t>Expected install duration: 1-2 days</a:t>
            </a:r>
          </a:p>
          <a:p>
            <a:pPr algn="ctr"/>
            <a:r>
              <a:rPr lang="en-US" dirty="0"/>
              <a:t>Expected electricity outage: 30 minutes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49236B-63C8-1C71-D425-B66F6292A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95036"/>
              </p:ext>
            </p:extLst>
          </p:nvPr>
        </p:nvGraphicFramePr>
        <p:xfrm>
          <a:off x="640080" y="3166110"/>
          <a:ext cx="55778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470">
                  <a:extLst>
                    <a:ext uri="{9D8B030D-6E8A-4147-A177-3AD203B41FA5}">
                      <a16:colId xmlns:a16="http://schemas.microsoft.com/office/drawing/2014/main" val="112955970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41277418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150686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Payment schedule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9.45 kW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7.15 kW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87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Deposit; reserve date / materials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55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materials delivered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5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Array mounted at nominal </a:t>
                      </a:r>
                      <a:r>
                        <a:rPr lang="en-US" dirty="0" err="1"/>
                        <a:t>Voc</a:t>
                      </a:r>
                      <a:r>
                        <a:rPr lang="en-US" dirty="0"/>
                        <a:t>, inverter mounted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63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 configured at nominal performance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32,244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38,977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80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454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12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6681</TotalTime>
  <Words>325</Words>
  <Application>Microsoft Office PowerPoint</Application>
  <PresentationFormat>A4 Paper (210x297 mm)</PresentationFormat>
  <Paragraphs>118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Solar Power Proposal</vt:lpstr>
      <vt:lpstr>Recommended solar system (PEA bill 12k)</vt:lpstr>
      <vt:lpstr>PowerPoint Presentation</vt:lpstr>
      <vt:lpstr>Long term benefits</vt:lpstr>
      <vt:lpstr>PowerPoint Presentation</vt:lpstr>
      <vt:lpstr>Additional benefits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Entropy Airlines</dc:creator>
  <cp:lastModifiedBy>Entropy Airlines</cp:lastModifiedBy>
  <cp:revision>28</cp:revision>
  <dcterms:created xsi:type="dcterms:W3CDTF">2025-02-02T02:06:33Z</dcterms:created>
  <dcterms:modified xsi:type="dcterms:W3CDTF">2025-02-26T00:01:52Z</dcterms:modified>
</cp:coreProperties>
</file>