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92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15kW PV grid tie system</a:t>
            </a:r>
          </a:p>
          <a:p>
            <a:pPr>
              <a:defRPr/>
            </a:pPr>
            <a:r>
              <a:rPr lang="en-US" dirty="0"/>
              <a:t>Paradise </a:t>
            </a:r>
            <a:r>
              <a:rPr lang="en-US" dirty="0" err="1"/>
              <a:t>Zum</a:t>
            </a:r>
            <a:endParaRPr lang="en-US" dirty="0"/>
          </a:p>
        </c:rich>
      </c:tx>
      <c:layout>
        <c:manualLayout>
          <c:xMode val="edge"/>
          <c:yMode val="edge"/>
          <c:x val="0.53721014492753616"/>
          <c:y val="6.5473309093572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5096089398226359E-2"/>
          <c:y val="1.79138162763324E-2"/>
          <c:w val="0.92007241047132471"/>
          <c:h val="0.8051973061697235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279980</c:v>
                </c:pt>
                <c:pt idx="1">
                  <c:v>279980</c:v>
                </c:pt>
                <c:pt idx="2">
                  <c:v>293980</c:v>
                </c:pt>
                <c:pt idx="3">
                  <c:v>307980</c:v>
                </c:pt>
                <c:pt idx="4">
                  <c:v>321980</c:v>
                </c:pt>
                <c:pt idx="5">
                  <c:v>335980</c:v>
                </c:pt>
                <c:pt idx="6">
                  <c:v>349980</c:v>
                </c:pt>
                <c:pt idx="7">
                  <c:v>363980</c:v>
                </c:pt>
                <c:pt idx="8">
                  <c:v>377980</c:v>
                </c:pt>
                <c:pt idx="9">
                  <c:v>391980</c:v>
                </c:pt>
                <c:pt idx="10">
                  <c:v>465980</c:v>
                </c:pt>
                <c:pt idx="11">
                  <c:v>479980</c:v>
                </c:pt>
                <c:pt idx="12">
                  <c:v>493980</c:v>
                </c:pt>
                <c:pt idx="13">
                  <c:v>507980</c:v>
                </c:pt>
                <c:pt idx="14">
                  <c:v>521980</c:v>
                </c:pt>
                <c:pt idx="15">
                  <c:v>535980</c:v>
                </c:pt>
                <c:pt idx="16">
                  <c:v>549980</c:v>
                </c:pt>
                <c:pt idx="17">
                  <c:v>563980</c:v>
                </c:pt>
                <c:pt idx="18">
                  <c:v>577980</c:v>
                </c:pt>
                <c:pt idx="19">
                  <c:v>591980</c:v>
                </c:pt>
                <c:pt idx="20">
                  <c:v>665980</c:v>
                </c:pt>
                <c:pt idx="21">
                  <c:v>679980</c:v>
                </c:pt>
                <c:pt idx="22">
                  <c:v>693980</c:v>
                </c:pt>
                <c:pt idx="23">
                  <c:v>707980</c:v>
                </c:pt>
                <c:pt idx="24">
                  <c:v>721980</c:v>
                </c:pt>
                <c:pt idx="25">
                  <c:v>735980</c:v>
                </c:pt>
                <c:pt idx="26">
                  <c:v>749980</c:v>
                </c:pt>
                <c:pt idx="27">
                  <c:v>763980</c:v>
                </c:pt>
                <c:pt idx="28">
                  <c:v>777980</c:v>
                </c:pt>
                <c:pt idx="29">
                  <c:v>791980</c:v>
                </c:pt>
                <c:pt idx="30">
                  <c:v>805980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67-4DE2-8C39-1DDB0F1FB1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PEA savings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0</c:v>
                </c:pt>
                <c:pt idx="1">
                  <c:v>159542</c:v>
                </c:pt>
                <c:pt idx="2">
                  <c:v>317488.58</c:v>
                </c:pt>
                <c:pt idx="3">
                  <c:v>473839.74</c:v>
                </c:pt>
                <c:pt idx="4">
                  <c:v>628595.48</c:v>
                </c:pt>
                <c:pt idx="5">
                  <c:v>781755.8</c:v>
                </c:pt>
                <c:pt idx="6">
                  <c:v>931725.28</c:v>
                </c:pt>
                <c:pt idx="7">
                  <c:v>1080099.3400000001</c:v>
                </c:pt>
                <c:pt idx="8">
                  <c:v>1226877.98</c:v>
                </c:pt>
                <c:pt idx="9">
                  <c:v>1372061.2</c:v>
                </c:pt>
                <c:pt idx="10">
                  <c:v>1515649</c:v>
                </c:pt>
                <c:pt idx="11">
                  <c:v>1657641.38</c:v>
                </c:pt>
                <c:pt idx="12">
                  <c:v>1813992.5399999998</c:v>
                </c:pt>
                <c:pt idx="13">
                  <c:v>1954389.4999999998</c:v>
                </c:pt>
                <c:pt idx="14">
                  <c:v>2093191.0399999998</c:v>
                </c:pt>
                <c:pt idx="15">
                  <c:v>2230397.1599999997</c:v>
                </c:pt>
                <c:pt idx="16">
                  <c:v>2366007.86</c:v>
                </c:pt>
                <c:pt idx="17">
                  <c:v>2500023.1399999997</c:v>
                </c:pt>
                <c:pt idx="18">
                  <c:v>2632442.9999999995</c:v>
                </c:pt>
                <c:pt idx="19">
                  <c:v>2763267.4399999995</c:v>
                </c:pt>
                <c:pt idx="20">
                  <c:v>2892496.4599999995</c:v>
                </c:pt>
                <c:pt idx="21">
                  <c:v>3020130.0599999996</c:v>
                </c:pt>
                <c:pt idx="22">
                  <c:v>3146168.2399999998</c:v>
                </c:pt>
                <c:pt idx="23">
                  <c:v>3270611</c:v>
                </c:pt>
                <c:pt idx="24">
                  <c:v>3393458.34</c:v>
                </c:pt>
                <c:pt idx="25">
                  <c:v>3514710.26</c:v>
                </c:pt>
                <c:pt idx="26">
                  <c:v>3634366.76</c:v>
                </c:pt>
                <c:pt idx="27">
                  <c:v>3752427.84</c:v>
                </c:pt>
                <c:pt idx="28">
                  <c:v>3868893.5</c:v>
                </c:pt>
                <c:pt idx="29">
                  <c:v>3983763.74</c:v>
                </c:pt>
                <c:pt idx="30">
                  <c:v>4097038.56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67-4DE2-8C39-1DDB0F1FB1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5746608"/>
        <c:axId val="415749008"/>
      </c:lineChart>
      <c:catAx>
        <c:axId val="41574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749008"/>
        <c:crosses val="autoZero"/>
        <c:auto val="1"/>
        <c:lblAlgn val="ctr"/>
        <c:lblOffset val="100"/>
        <c:noMultiLvlLbl val="0"/>
      </c:catAx>
      <c:valAx>
        <c:axId val="41574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746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2275635488548353"/>
          <c:y val="0.5406838253944406"/>
          <c:w val="0.20061311323275652"/>
          <c:h val="4.45837407578954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0.23854</cdr:x>
      <cdr:y>0.64013</cdr:y>
    </cdr:from>
    <cdr:to>
      <cdr:x>0.23854</cdr:x>
      <cdr:y>0.85117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CE55AACF-05DC-AA76-3EA5-420CC7F61C89}"/>
            </a:ext>
          </a:extLst>
        </cdr:cNvPr>
        <cdr:cNvCxnSpPr/>
      </cdr:nvCxnSpPr>
      <cdr:spPr>
        <a:xfrm xmlns:a="http://schemas.openxmlformats.org/drawingml/2006/main">
          <a:off x="2320039" y="3910693"/>
          <a:ext cx="0" cy="12892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0.53671</cdr:x>
      <cdr:y>0.44538</cdr:y>
    </cdr:from>
    <cdr:to>
      <cdr:x>0.53671</cdr:x>
      <cdr:y>0.86354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20C074DB-059E-F444-16A5-CBDA2EE56D2A}"/>
            </a:ext>
          </a:extLst>
        </cdr:cNvPr>
        <cdr:cNvCxnSpPr/>
      </cdr:nvCxnSpPr>
      <cdr:spPr>
        <a:xfrm xmlns:a="http://schemas.openxmlformats.org/drawingml/2006/main">
          <a:off x="5220074" y="2596244"/>
          <a:ext cx="0" cy="24375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0.28992</cdr:x>
      <cdr:y>0.66572</cdr:y>
    </cdr:from>
    <cdr:to>
      <cdr:x>0.37643</cdr:x>
      <cdr:y>0.71105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3130C29B-33D7-DD42-2A43-E43AA148E0D4}"/>
            </a:ext>
          </a:extLst>
        </cdr:cNvPr>
        <cdr:cNvSpPr txBox="1"/>
      </cdr:nvSpPr>
      <cdr:spPr>
        <a:xfrm xmlns:a="http://schemas.openxmlformats.org/drawingml/2006/main">
          <a:off x="3064329" y="3837215"/>
          <a:ext cx="914400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0.203</cdr:x>
      <cdr:y>0.71932</cdr:y>
    </cdr:from>
    <cdr:to>
      <cdr:x>0.27059</cdr:x>
      <cdr:y>0.76889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3C11CB7F-688C-0CEB-6C40-3AB3629D92C8}"/>
            </a:ext>
          </a:extLst>
        </cdr:cNvPr>
        <cdr:cNvSpPr txBox="1"/>
      </cdr:nvSpPr>
      <cdr:spPr>
        <a:xfrm xmlns:a="http://schemas.openxmlformats.org/drawingml/2006/main">
          <a:off x="1974399" y="4394504"/>
          <a:ext cx="657388" cy="3028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335,980</a:t>
          </a:r>
        </a:p>
      </cdr:txBody>
    </cdr:sp>
  </cdr:relSizeAnchor>
  <cdr:relSizeAnchor xmlns:cdr="http://schemas.openxmlformats.org/drawingml/2006/chartDrawing">
    <cdr:from>
      <cdr:x>0.50151</cdr:x>
      <cdr:y>0.67071</cdr:y>
    </cdr:from>
    <cdr:to>
      <cdr:x>0.5691</cdr:x>
      <cdr:y>0.72029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3FF3C692-3D53-E8B4-8A3A-0BBFF30F2735}"/>
            </a:ext>
          </a:extLst>
        </cdr:cNvPr>
        <cdr:cNvSpPr txBox="1"/>
      </cdr:nvSpPr>
      <cdr:spPr>
        <a:xfrm xmlns:a="http://schemas.openxmlformats.org/drawingml/2006/main">
          <a:off x="4877689" y="4097519"/>
          <a:ext cx="657387" cy="3028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535,980</a:t>
          </a:r>
        </a:p>
      </cdr:txBody>
    </cdr:sp>
  </cdr:relSizeAnchor>
  <cdr:relSizeAnchor xmlns:cdr="http://schemas.openxmlformats.org/drawingml/2006/chartDrawing">
    <cdr:from>
      <cdr:x>0.90444</cdr:x>
      <cdr:y>0.69559</cdr:y>
    </cdr:from>
    <cdr:to>
      <cdr:x>0.97203</cdr:x>
      <cdr:y>0.74516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3FF3C692-3D53-E8B4-8A3A-0BBFF30F2735}"/>
            </a:ext>
          </a:extLst>
        </cdr:cNvPr>
        <cdr:cNvSpPr txBox="1"/>
      </cdr:nvSpPr>
      <cdr:spPr>
        <a:xfrm xmlns:a="http://schemas.openxmlformats.org/drawingml/2006/main">
          <a:off x="8796661" y="4054780"/>
          <a:ext cx="657388" cy="2889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805,9800</a:t>
          </a:r>
        </a:p>
      </cdr:txBody>
    </cdr:sp>
  </cdr:relSizeAnchor>
  <cdr:relSizeAnchor xmlns:cdr="http://schemas.openxmlformats.org/drawingml/2006/chartDrawing">
    <cdr:from>
      <cdr:x>0.2069</cdr:x>
      <cdr:y>0.63623</cdr:y>
    </cdr:from>
    <cdr:to>
      <cdr:x>0.27449</cdr:x>
      <cdr:y>0.68581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3FF3C692-3D53-E8B4-8A3A-0BBFF30F2735}"/>
            </a:ext>
          </a:extLst>
        </cdr:cNvPr>
        <cdr:cNvSpPr txBox="1"/>
      </cdr:nvSpPr>
      <cdr:spPr>
        <a:xfrm xmlns:a="http://schemas.openxmlformats.org/drawingml/2006/main">
          <a:off x="2012367" y="3886912"/>
          <a:ext cx="657387" cy="302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781,800</a:t>
          </a:r>
        </a:p>
      </cdr:txBody>
    </cdr:sp>
  </cdr:relSizeAnchor>
  <cdr:relSizeAnchor xmlns:cdr="http://schemas.openxmlformats.org/drawingml/2006/chartDrawing">
    <cdr:from>
      <cdr:x>0.5015</cdr:x>
      <cdr:y>0.35516</cdr:y>
    </cdr:from>
    <cdr:to>
      <cdr:x>0.5691</cdr:x>
      <cdr:y>0.40473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1F5ED5FF-B32E-DB2F-01B5-DFC190164F0C}"/>
            </a:ext>
          </a:extLst>
        </cdr:cNvPr>
        <cdr:cNvSpPr txBox="1"/>
      </cdr:nvSpPr>
      <cdr:spPr>
        <a:xfrm xmlns:a="http://schemas.openxmlformats.org/drawingml/2006/main">
          <a:off x="4877641" y="2169761"/>
          <a:ext cx="657484" cy="302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2,230,000</a:t>
          </a:r>
        </a:p>
      </cdr:txBody>
    </cdr:sp>
  </cdr:relSizeAnchor>
  <cdr:relSizeAnchor xmlns:cdr="http://schemas.openxmlformats.org/drawingml/2006/chartDrawing">
    <cdr:from>
      <cdr:x>0.91033</cdr:x>
      <cdr:y>0.04698</cdr:y>
    </cdr:from>
    <cdr:to>
      <cdr:x>0.97792</cdr:x>
      <cdr:y>0.09655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id="{1F5ED5FF-B32E-DB2F-01B5-DFC190164F0C}"/>
            </a:ext>
          </a:extLst>
        </cdr:cNvPr>
        <cdr:cNvSpPr txBox="1"/>
      </cdr:nvSpPr>
      <cdr:spPr>
        <a:xfrm xmlns:a="http://schemas.openxmlformats.org/drawingml/2006/main">
          <a:off x="8854007" y="287019"/>
          <a:ext cx="657387" cy="302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4,097,000</a:t>
          </a:r>
        </a:p>
      </cdr:txBody>
    </cdr:sp>
  </cdr:relSizeAnchor>
  <cdr:relSizeAnchor xmlns:cdr="http://schemas.openxmlformats.org/drawingml/2006/chartDrawing">
    <cdr:from>
      <cdr:x>0.11832</cdr:x>
      <cdr:y>0.66677</cdr:y>
    </cdr:from>
    <cdr:to>
      <cdr:x>0.14268</cdr:x>
      <cdr:y>0.76907</cdr:y>
    </cdr:to>
    <cdr:sp macro="" textlink="">
      <cdr:nvSpPr>
        <cdr:cNvPr id="2" name="Arrow: Right 1">
          <a:extLst xmlns:a="http://schemas.openxmlformats.org/drawingml/2006/main">
            <a:ext uri="{FF2B5EF4-FFF2-40B4-BE49-F238E27FC236}">
              <a16:creationId xmlns:a16="http://schemas.microsoft.com/office/drawing/2014/main" id="{4CF4C001-F70E-C93A-CF16-1C42CE5F2146}"/>
            </a:ext>
          </a:extLst>
        </cdr:cNvPr>
        <cdr:cNvSpPr/>
      </cdr:nvSpPr>
      <cdr:spPr>
        <a:xfrm xmlns:a="http://schemas.openxmlformats.org/drawingml/2006/main" rot="3826293">
          <a:off x="956780" y="4267469"/>
          <a:ext cx="624976" cy="236928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0.06182</cdr:x>
      <cdr:y>0.58793</cdr:y>
    </cdr:from>
    <cdr:to>
      <cdr:x>0.17536</cdr:x>
      <cdr:y>0.67101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BF3A8B7-0723-32D7-3C50-9D0051E97F96}"/>
            </a:ext>
          </a:extLst>
        </cdr:cNvPr>
        <cdr:cNvSpPr txBox="1"/>
      </cdr:nvSpPr>
      <cdr:spPr>
        <a:xfrm xmlns:a="http://schemas.openxmlformats.org/drawingml/2006/main">
          <a:off x="601254" y="3591816"/>
          <a:ext cx="1104361" cy="507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/>
            <a:t>System payback</a:t>
          </a:r>
        </a:p>
        <a:p xmlns:a="http://schemas.openxmlformats.org/drawingml/2006/main">
          <a:r>
            <a:rPr lang="en-US" b="1" dirty="0"/>
            <a:t>20 months</a:t>
          </a:r>
          <a:endParaRPr lang="en-US" sz="11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EF74B-39D0-1AC8-9FA4-5A485056C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03E50-1DC0-0D18-4F87-907B0BCB6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A5839-905D-EC3C-9DDD-D76DC7F1E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72EB8-E081-21D8-2C66-86767D87A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4A64D-34EC-F047-19B6-3447E655F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1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B3500-7F23-0545-2834-9807871C1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AD289-82D1-291F-9825-EC20F937A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D4102-CF16-51FA-3C8C-8D8201C63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C36C1-4D15-464A-7EF2-DD73E0CB5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6C8C2-1275-5CB8-4E47-C57FC0D0D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7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6E3401-6136-7AED-7D7B-C40E7D982C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DE4B7-EE6D-BB52-C079-60031E081E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04085-47F2-3B5B-FA4A-6D20D7A11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E7D4C-4C75-45F4-F59C-43844E0AA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26C7B-4534-FC92-EF99-72E818CC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4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2C7A2-845D-3F8A-C22D-F59AAC4F2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A05F3-8765-5276-C523-0DE5BECC8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365E5-C072-35A2-4731-011814A38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C92B6-A37A-A5D1-3450-F8B899EBD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28A4D-C875-DF07-2B16-111B8FEA0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2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304FE-D6EC-E759-8964-F6B8AC358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8D412-AF87-E0AE-7405-A89AECBB3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444E1-DC63-A8F5-73A1-95CC6223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93BC6-4C47-0E37-C541-F07C39465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25038-7BB2-C5F9-227A-39344D9A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2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351E5-22C9-ED28-DF5C-5CBDA810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FFD75-DC9C-2CBB-D087-85CCB68F5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98C82-5AC5-56DC-B2B0-55A9F29DE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649FC-9ADA-7D53-EB42-BEC057465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C9D93-AA9F-EA4D-1AE4-48F81F3A8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52AF0-1874-B69B-86FA-CF9C35812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9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CCDFE-1B4C-4F29-5FCA-575FCD14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C09A8-07C5-B94B-D416-032F8E0EC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34293-499D-3D5C-80B3-FF0C41210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093975-DC94-B364-7379-3A4289DCB9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270AA4-31C5-B1B6-7B7C-1A5B9869E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292B80-82BC-D314-9DA2-A48BA84B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0A880A-4F5F-9849-4DDE-16346C964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0D0C7F-02F1-8058-9397-A5024A50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8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54524-ADB5-A63A-E4EC-1255146AE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AE37EF-8202-F054-982D-9761562BC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C94C9-4033-61D1-2617-4C79A813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AE7798-FB31-66A6-6CA1-5D6A170B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6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17A2D-4757-F828-EE67-5CD02A469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333D35-CBE7-FAF3-C96F-7B426B10D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76E8E-90D7-2B68-5978-70C6B46E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6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A6D6D-F240-2B72-9134-FB655DF4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4E63E-B58D-54F6-5737-B63B9B4B2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11E21-9A1D-31AE-A3AE-5261A3032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E1D2B-FF5F-79F6-9D18-0ADD61113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458CBC-10D6-CC4F-6C57-2651440F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72841-7270-347B-BFD5-632C46E80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955E0-FEC3-CBB0-7912-24B6CC21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E0808B-DACB-E7D1-2799-C01005CC9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3E940-410A-8363-9E19-6B527EA65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C8161-AB96-F59A-51D4-55B6BAF85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F2EA2-F8A8-5006-57E3-88A159B07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3E2C8-E238-FC0A-FF01-62998287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2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3A31B6-4DBD-B972-1F1F-2263B857F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3B72B-2A64-80D7-F42B-FCAACF9CF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DDA57-BA48-6730-ABEC-C1531FF97F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CF0E5-C8C2-43B0-AD2E-59286D75D03F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245CD-171A-D5D5-AF5D-E4974E8B9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FEBA7-AC64-3C0D-2DE5-B0D100383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8F4C2-BB7E-4491-9C20-9FEF37643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6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E0E7F-EBEB-868B-A443-A180ED9B3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4654"/>
            <a:ext cx="12112487" cy="606129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Solar Phuket Energy Saving Calculation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4A1866-9538-9A61-11CB-9613E0E32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3" y="768851"/>
            <a:ext cx="4704923" cy="491445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DCCDF4-D2E2-6C8A-B512-7C20079D1ACA}"/>
              </a:ext>
            </a:extLst>
          </p:cNvPr>
          <p:cNvSpPr txBox="1"/>
          <p:nvPr/>
        </p:nvSpPr>
        <p:spPr>
          <a:xfrm>
            <a:off x="4913745" y="607037"/>
            <a:ext cx="7010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Profilesolar.com Phuket averages 5.8 kWh net energy per day per kW of installed capacity</a:t>
            </a:r>
          </a:p>
          <a:p>
            <a:endParaRPr lang="en-US" dirty="0"/>
          </a:p>
          <a:p>
            <a:r>
              <a:rPr lang="en-US" dirty="0"/>
              <a:t>15.4 kW installed x 5.8 = 89 kWh average energy per day</a:t>
            </a:r>
          </a:p>
          <a:p>
            <a:endParaRPr lang="en-US" dirty="0"/>
          </a:p>
          <a:p>
            <a:r>
              <a:rPr lang="en-US" dirty="0"/>
              <a:t>PEA rate with taxes/ fees = 4.9 baht per unit 08/24</a:t>
            </a:r>
          </a:p>
          <a:p>
            <a:endParaRPr lang="en-US" dirty="0"/>
          </a:p>
          <a:p>
            <a:r>
              <a:rPr lang="en-US" dirty="0"/>
              <a:t>89kWh x 4.9 B/ kWh = 437 B per day average energy value from solar</a:t>
            </a:r>
          </a:p>
          <a:p>
            <a:endParaRPr lang="en-US" dirty="0"/>
          </a:p>
          <a:p>
            <a:r>
              <a:rPr lang="en-US" dirty="0"/>
              <a:t>437 B per day x 365 = 159,542 B per year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System cost: 280,000/ 159,542 saving per year </a:t>
            </a:r>
          </a:p>
          <a:p>
            <a:r>
              <a:rPr lang="en-US" dirty="0"/>
              <a:t>	       = 1.7 year payback = 20 months</a:t>
            </a:r>
          </a:p>
          <a:p>
            <a:r>
              <a:rPr lang="en-US" dirty="0"/>
              <a:t>	       = 57% annual ROI</a:t>
            </a:r>
          </a:p>
          <a:p>
            <a:endParaRPr lang="en-US" dirty="0"/>
          </a:p>
          <a:p>
            <a:r>
              <a:rPr lang="en-US" dirty="0"/>
              <a:t>This analysis credits zero value for…</a:t>
            </a:r>
          </a:p>
          <a:p>
            <a:pPr marL="342900" indent="-342900">
              <a:buAutoNum type="arabicPeriod"/>
            </a:pPr>
            <a:r>
              <a:rPr lang="en-US" dirty="0"/>
              <a:t>Increased shading under array= passive AC consumption reduction</a:t>
            </a:r>
          </a:p>
          <a:p>
            <a:pPr marL="342900" indent="-342900">
              <a:buAutoNum type="arabicPeriod"/>
            </a:pPr>
            <a:r>
              <a:rPr lang="en-US" dirty="0"/>
              <a:t>Increase in property value</a:t>
            </a:r>
          </a:p>
          <a:p>
            <a:pPr marL="342900" indent="-342900">
              <a:buAutoNum type="arabicPeriod"/>
            </a:pPr>
            <a:r>
              <a:rPr lang="en-US" dirty="0"/>
              <a:t>Future PEA tariff increases (+11% 09/24)</a:t>
            </a:r>
          </a:p>
          <a:p>
            <a:pPr marL="342900" indent="-342900">
              <a:buAutoNum type="arabicPeriod"/>
            </a:pPr>
            <a:r>
              <a:rPr lang="en-US" dirty="0"/>
              <a:t>Marketing value of Eco/ Carbon Neutral property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BD993A-5B43-7932-DE85-C344A45908C4}"/>
              </a:ext>
            </a:extLst>
          </p:cNvPr>
          <p:cNvSpPr txBox="1"/>
          <p:nvPr/>
        </p:nvSpPr>
        <p:spPr>
          <a:xfrm>
            <a:off x="153403" y="5781372"/>
            <a:ext cx="45479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https://profilesolar.com/locations/Thailand/Phuket</a:t>
            </a:r>
            <a:r>
              <a:rPr lang="en-US" sz="1400" dirty="0"/>
              <a:t>/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A59B70-58F5-3EB1-2284-76FBCE1B06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052" y="0"/>
            <a:ext cx="2244435" cy="5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9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32BEA-B42E-4FEC-F004-C779F5CA5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49" y="0"/>
            <a:ext cx="6098005" cy="767443"/>
          </a:xfrm>
        </p:spPr>
        <p:txBody>
          <a:bodyPr/>
          <a:lstStyle/>
          <a:p>
            <a:r>
              <a:rPr lang="en-US" dirty="0"/>
              <a:t>Lifetime savings (30 years)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15C510-FD6C-61E9-D04E-053EBBDD690D}"/>
              </a:ext>
            </a:extLst>
          </p:cNvPr>
          <p:cNvSpPr txBox="1"/>
          <p:nvPr/>
        </p:nvSpPr>
        <p:spPr>
          <a:xfrm>
            <a:off x="3714029" y="1662721"/>
            <a:ext cx="3500768" cy="954107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Assumptions</a:t>
            </a:r>
          </a:p>
          <a:p>
            <a:r>
              <a:rPr lang="en-US" sz="1400" dirty="0"/>
              <a:t>1% array degradation per year (warranty)</a:t>
            </a:r>
          </a:p>
          <a:p>
            <a:r>
              <a:rPr lang="en-US" sz="1400" dirty="0"/>
              <a:t>Annual cleaning cost + new inverter year 10</a:t>
            </a:r>
          </a:p>
          <a:p>
            <a:r>
              <a:rPr lang="en-US" sz="1400" dirty="0"/>
              <a:t>PEA will keep rates unchanged (unlikely)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01B2C84-88C9-314C-A827-C84FBCFA3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842903"/>
              </p:ext>
            </p:extLst>
          </p:nvPr>
        </p:nvGraphicFramePr>
        <p:xfrm>
          <a:off x="2008414" y="649357"/>
          <a:ext cx="9726099" cy="610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34BF4A-B108-E00A-B29F-E401598102B0}"/>
              </a:ext>
            </a:extLst>
          </p:cNvPr>
          <p:cNvCxnSpPr>
            <a:cxnSpLocks/>
          </p:cNvCxnSpPr>
          <p:nvPr/>
        </p:nvCxnSpPr>
        <p:spPr>
          <a:xfrm flipV="1">
            <a:off x="11519808" y="1563890"/>
            <a:ext cx="0" cy="4187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2A52A5E-3E3D-9F0F-02A7-60006033D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10" y="5932458"/>
            <a:ext cx="3171145" cy="82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476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197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Solar Phuket Energy Saving Calculation</vt:lpstr>
      <vt:lpstr>Lifetime savings (30 years)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Entropy Airlines</dc:creator>
  <cp:lastModifiedBy>Entropy Airlines</cp:lastModifiedBy>
  <cp:revision>2</cp:revision>
  <dcterms:created xsi:type="dcterms:W3CDTF">2024-08-07T02:12:46Z</dcterms:created>
  <dcterms:modified xsi:type="dcterms:W3CDTF">2024-08-07T02:53:07Z</dcterms:modified>
</cp:coreProperties>
</file>